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8288000" cy="10287000"/>
  <p:notesSz cx="6858000" cy="9144000"/>
  <p:embeddedFontLst>
    <p:embeddedFont>
      <p:font typeface="Aileron" panose="020B0604020202020204" charset="0"/>
      <p:regular r:id="rId10"/>
    </p:embeddedFont>
    <p:embeddedFont>
      <p:font typeface="Inter" panose="020B0604020202020204" charset="0"/>
      <p:regular r:id="rId11"/>
    </p:embeddedFont>
    <p:embeddedFont>
      <p:font typeface="Inter Bold" panose="020B0604020202020204" charset="0"/>
      <p:regular r:id="rId12"/>
    </p:embeddedFont>
    <p:embeddedFont>
      <p:font typeface="Montserrat" panose="00000500000000000000" pitchFamily="2" charset="0"/>
      <p:regular r:id="rId13"/>
    </p:embeddedFont>
    <p:embeddedFont>
      <p:font typeface="Montserrat Bold" panose="00000800000000000000" charset="0"/>
      <p:regular r:id="rId14"/>
    </p:embeddedFont>
    <p:embeddedFont>
      <p:font typeface="Montserrat Ultra-Bold" panose="020B0604020202020204" charset="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9" d="100"/>
          <a:sy n="59" d="100"/>
        </p:scale>
        <p:origin x="466" y="101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10" Type="http://schemas.openxmlformats.org/officeDocument/2006/relationships/font" Target="fonts/font1.fntdata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5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svg"/><Relationship Id="rId7" Type="http://schemas.openxmlformats.org/officeDocument/2006/relationships/image" Target="../media/image13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jpeg"/><Relationship Id="rId4" Type="http://schemas.openxmlformats.org/officeDocument/2006/relationships/image" Target="../media/image10.jpeg"/><Relationship Id="rId9" Type="http://schemas.openxmlformats.org/officeDocument/2006/relationships/image" Target="../media/image15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13" Type="http://schemas.openxmlformats.org/officeDocument/2006/relationships/image" Target="../media/image34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3.svg"/><Relationship Id="rId2" Type="http://schemas.openxmlformats.org/officeDocument/2006/relationships/image" Target="../media/image23.jpeg"/><Relationship Id="rId16" Type="http://schemas.openxmlformats.org/officeDocument/2006/relationships/image" Target="../media/image37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sv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5" Type="http://schemas.openxmlformats.org/officeDocument/2006/relationships/image" Target="../media/image36.png"/><Relationship Id="rId10" Type="http://schemas.openxmlformats.org/officeDocument/2006/relationships/image" Target="../media/image31.svg"/><Relationship Id="rId4" Type="http://schemas.openxmlformats.org/officeDocument/2006/relationships/image" Target="../media/image25.svg"/><Relationship Id="rId9" Type="http://schemas.openxmlformats.org/officeDocument/2006/relationships/image" Target="../media/image30.png"/><Relationship Id="rId14" Type="http://schemas.openxmlformats.org/officeDocument/2006/relationships/image" Target="../media/image35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svg"/><Relationship Id="rId7" Type="http://schemas.openxmlformats.org/officeDocument/2006/relationships/image" Target="../media/image43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svg"/><Relationship Id="rId4" Type="http://schemas.openxmlformats.org/officeDocument/2006/relationships/image" Target="../media/image40.png"/><Relationship Id="rId9" Type="http://schemas.openxmlformats.org/officeDocument/2006/relationships/image" Target="../media/image45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sv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AE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521895" y="-892696"/>
            <a:ext cx="12120861" cy="12120861"/>
          </a:xfrm>
          <a:custGeom>
            <a:avLst/>
            <a:gdLst/>
            <a:ahLst/>
            <a:cxnLst/>
            <a:rect l="l" t="t" r="r" b="b"/>
            <a:pathLst>
              <a:path w="12120861" h="12120861">
                <a:moveTo>
                  <a:pt x="0" y="0"/>
                </a:moveTo>
                <a:lnTo>
                  <a:pt x="12120861" y="0"/>
                </a:lnTo>
                <a:lnTo>
                  <a:pt x="12120861" y="12120860"/>
                </a:lnTo>
                <a:lnTo>
                  <a:pt x="0" y="121208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0" y="1544789"/>
            <a:ext cx="20148627" cy="7245889"/>
            <a:chOff x="0" y="0"/>
            <a:chExt cx="5306634" cy="190838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306634" cy="1908382"/>
            </a:xfrm>
            <a:custGeom>
              <a:avLst/>
              <a:gdLst/>
              <a:ahLst/>
              <a:cxnLst/>
              <a:rect l="l" t="t" r="r" b="b"/>
              <a:pathLst>
                <a:path w="5306634" h="1908382">
                  <a:moveTo>
                    <a:pt x="0" y="0"/>
                  </a:moveTo>
                  <a:lnTo>
                    <a:pt x="5306634" y="0"/>
                  </a:lnTo>
                  <a:lnTo>
                    <a:pt x="5306634" y="1908382"/>
                  </a:lnTo>
                  <a:lnTo>
                    <a:pt x="0" y="1908382"/>
                  </a:lnTo>
                  <a:close/>
                </a:path>
              </a:pathLst>
            </a:custGeom>
            <a:solidFill>
              <a:srgbClr val="F4F6FC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5306634" cy="19464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570069" y="4516617"/>
            <a:ext cx="9658350" cy="879142"/>
            <a:chOff x="0" y="0"/>
            <a:chExt cx="2543763" cy="23154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543763" cy="231544"/>
            </a:xfrm>
            <a:custGeom>
              <a:avLst/>
              <a:gdLst/>
              <a:ahLst/>
              <a:cxnLst/>
              <a:rect l="l" t="t" r="r" b="b"/>
              <a:pathLst>
                <a:path w="2543763" h="231544">
                  <a:moveTo>
                    <a:pt x="80158" y="0"/>
                  </a:moveTo>
                  <a:lnTo>
                    <a:pt x="2463605" y="0"/>
                  </a:lnTo>
                  <a:cubicBezTo>
                    <a:pt x="2484864" y="0"/>
                    <a:pt x="2505253" y="8445"/>
                    <a:pt x="2520285" y="23478"/>
                  </a:cubicBezTo>
                  <a:cubicBezTo>
                    <a:pt x="2535318" y="38510"/>
                    <a:pt x="2543763" y="58899"/>
                    <a:pt x="2543763" y="80158"/>
                  </a:cubicBezTo>
                  <a:lnTo>
                    <a:pt x="2543763" y="151386"/>
                  </a:lnTo>
                  <a:cubicBezTo>
                    <a:pt x="2543763" y="195656"/>
                    <a:pt x="2507875" y="231544"/>
                    <a:pt x="2463605" y="231544"/>
                  </a:cubicBezTo>
                  <a:lnTo>
                    <a:pt x="80158" y="231544"/>
                  </a:lnTo>
                  <a:cubicBezTo>
                    <a:pt x="58899" y="231544"/>
                    <a:pt x="38510" y="223098"/>
                    <a:pt x="23478" y="208066"/>
                  </a:cubicBezTo>
                  <a:cubicBezTo>
                    <a:pt x="8445" y="193033"/>
                    <a:pt x="0" y="172645"/>
                    <a:pt x="0" y="151386"/>
                  </a:cubicBezTo>
                  <a:lnTo>
                    <a:pt x="0" y="80158"/>
                  </a:lnTo>
                  <a:cubicBezTo>
                    <a:pt x="0" y="58899"/>
                    <a:pt x="8445" y="38510"/>
                    <a:pt x="23478" y="23478"/>
                  </a:cubicBezTo>
                  <a:cubicBezTo>
                    <a:pt x="38510" y="8445"/>
                    <a:pt x="58899" y="0"/>
                    <a:pt x="80158" y="0"/>
                  </a:cubicBezTo>
                  <a:close/>
                </a:path>
              </a:pathLst>
            </a:custGeom>
            <a:solidFill>
              <a:srgbClr val="5CB6F9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2543763" cy="2696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028700" y="573165"/>
            <a:ext cx="563396" cy="563396"/>
          </a:xfrm>
          <a:custGeom>
            <a:avLst/>
            <a:gdLst/>
            <a:ahLst/>
            <a:cxnLst/>
            <a:rect l="l" t="t" r="r" b="b"/>
            <a:pathLst>
              <a:path w="563396" h="563396">
                <a:moveTo>
                  <a:pt x="0" y="0"/>
                </a:moveTo>
                <a:lnTo>
                  <a:pt x="563396" y="0"/>
                </a:lnTo>
                <a:lnTo>
                  <a:pt x="563396" y="563396"/>
                </a:lnTo>
                <a:lnTo>
                  <a:pt x="0" y="5633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10" name="Group 10"/>
          <p:cNvGrpSpPr/>
          <p:nvPr/>
        </p:nvGrpSpPr>
        <p:grpSpPr>
          <a:xfrm>
            <a:off x="10340994" y="-211337"/>
            <a:ext cx="751905" cy="751905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4F6FC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0737528" y="322937"/>
            <a:ext cx="9689594" cy="9689594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4F6FC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67130" tIns="67130" rIns="67130" bIns="6713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11543073" y="984324"/>
            <a:ext cx="8366819" cy="8366819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-156812" y="-5088"/>
              <a:ext cx="6663624" cy="6360176"/>
            </a:xfrm>
            <a:custGeom>
              <a:avLst/>
              <a:gdLst/>
              <a:ahLst/>
              <a:cxnLst/>
              <a:rect l="l" t="t" r="r" b="b"/>
              <a:pathLst>
                <a:path w="6663624" h="6360176">
                  <a:moveTo>
                    <a:pt x="3331812" y="5088"/>
                  </a:moveTo>
                  <a:lnTo>
                    <a:pt x="3331812" y="5088"/>
                  </a:lnTo>
                  <a:cubicBezTo>
                    <a:pt x="2194111" y="0"/>
                    <a:pt x="1140649" y="604036"/>
                    <a:pt x="570324" y="1588475"/>
                  </a:cubicBezTo>
                  <a:cubicBezTo>
                    <a:pt x="0" y="2572913"/>
                    <a:pt x="0" y="3787263"/>
                    <a:pt x="570324" y="4771701"/>
                  </a:cubicBezTo>
                  <a:cubicBezTo>
                    <a:pt x="1140649" y="5756140"/>
                    <a:pt x="2194111" y="6360176"/>
                    <a:pt x="3331812" y="6355088"/>
                  </a:cubicBezTo>
                  <a:cubicBezTo>
                    <a:pt x="4469513" y="6360176"/>
                    <a:pt x="5522976" y="5756140"/>
                    <a:pt x="6093300" y="4771701"/>
                  </a:cubicBezTo>
                  <a:cubicBezTo>
                    <a:pt x="6663624" y="3787263"/>
                    <a:pt x="6663624" y="2572913"/>
                    <a:pt x="6093300" y="1588475"/>
                  </a:cubicBezTo>
                  <a:cubicBezTo>
                    <a:pt x="5522976" y="604036"/>
                    <a:pt x="4469513" y="0"/>
                    <a:pt x="3331812" y="5088"/>
                  </a:cubicBezTo>
                  <a:close/>
                </a:path>
              </a:pathLst>
            </a:custGeom>
            <a:solidFill>
              <a:srgbClr val="5CB6F9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18" name="Freeform 18"/>
            <p:cNvSpPr/>
            <p:nvPr/>
          </p:nvSpPr>
          <p:spPr>
            <a:xfrm>
              <a:off x="284320" y="415956"/>
              <a:ext cx="5781360" cy="5518089"/>
            </a:xfrm>
            <a:custGeom>
              <a:avLst/>
              <a:gdLst/>
              <a:ahLst/>
              <a:cxnLst/>
              <a:rect l="l" t="t" r="r" b="b"/>
              <a:pathLst>
                <a:path w="5781360" h="5518089">
                  <a:moveTo>
                    <a:pt x="2890680" y="4414"/>
                  </a:moveTo>
                  <a:cubicBezTo>
                    <a:pt x="1903611" y="0"/>
                    <a:pt x="989627" y="524062"/>
                    <a:pt x="494813" y="1378160"/>
                  </a:cubicBezTo>
                  <a:cubicBezTo>
                    <a:pt x="0" y="2232259"/>
                    <a:pt x="0" y="3285829"/>
                    <a:pt x="494813" y="4139928"/>
                  </a:cubicBezTo>
                  <a:cubicBezTo>
                    <a:pt x="989627" y="4994026"/>
                    <a:pt x="1903611" y="5518088"/>
                    <a:pt x="2890680" y="5513674"/>
                  </a:cubicBezTo>
                  <a:cubicBezTo>
                    <a:pt x="3877749" y="5518088"/>
                    <a:pt x="4791733" y="4994026"/>
                    <a:pt x="5286547" y="4139928"/>
                  </a:cubicBezTo>
                  <a:cubicBezTo>
                    <a:pt x="5781360" y="3285829"/>
                    <a:pt x="5781360" y="2232259"/>
                    <a:pt x="5286547" y="1378161"/>
                  </a:cubicBezTo>
                  <a:cubicBezTo>
                    <a:pt x="4791733" y="524062"/>
                    <a:pt x="3877749" y="0"/>
                    <a:pt x="2890680" y="4414"/>
                  </a:cubicBezTo>
                  <a:close/>
                </a:path>
              </a:pathLst>
            </a:custGeom>
            <a:blipFill>
              <a:blip r:embed="rId6"/>
              <a:stretch>
                <a:fillRect l="-24712" r="-24712"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0181191" y="8338544"/>
            <a:ext cx="785490" cy="785490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CB6F9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1290962" y="9258300"/>
            <a:ext cx="1943890" cy="1943890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CB6F9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7109032" y="-807329"/>
            <a:ext cx="1943890" cy="1943890"/>
            <a:chOff x="0" y="0"/>
            <a:chExt cx="812800" cy="8128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CB6F9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17259300" y="9751274"/>
            <a:ext cx="1322028" cy="1322028"/>
            <a:chOff x="0" y="0"/>
            <a:chExt cx="812800" cy="81280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4F6FC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1" name="Freeform 31"/>
          <p:cNvSpPr/>
          <p:nvPr/>
        </p:nvSpPr>
        <p:spPr>
          <a:xfrm>
            <a:off x="10181191" y="2739916"/>
            <a:ext cx="785490" cy="358380"/>
          </a:xfrm>
          <a:custGeom>
            <a:avLst/>
            <a:gdLst/>
            <a:ahLst/>
            <a:cxnLst/>
            <a:rect l="l" t="t" r="r" b="b"/>
            <a:pathLst>
              <a:path w="785490" h="358380">
                <a:moveTo>
                  <a:pt x="0" y="0"/>
                </a:moveTo>
                <a:lnTo>
                  <a:pt x="785489" y="0"/>
                </a:lnTo>
                <a:lnTo>
                  <a:pt x="785489" y="358379"/>
                </a:lnTo>
                <a:lnTo>
                  <a:pt x="0" y="35837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32" name="TextBox 32"/>
          <p:cNvSpPr txBox="1"/>
          <p:nvPr/>
        </p:nvSpPr>
        <p:spPr>
          <a:xfrm>
            <a:off x="1000125" y="2178912"/>
            <a:ext cx="9197858" cy="7564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01"/>
              </a:lnSpc>
            </a:pPr>
            <a:r>
              <a:rPr lang="en-US" sz="5131">
                <a:solidFill>
                  <a:srgbClr val="050A3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H-InsureLite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801018" y="4570094"/>
            <a:ext cx="6077151" cy="6959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38"/>
              </a:lnSpc>
            </a:pPr>
            <a:r>
              <a:rPr lang="en-US" sz="4098">
                <a:solidFill>
                  <a:srgbClr val="050A3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Project Final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801018" y="5551035"/>
            <a:ext cx="3038576" cy="4856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58"/>
              </a:lnSpc>
            </a:pPr>
            <a:r>
              <a:rPr lang="en-US" sz="2898">
                <a:solidFill>
                  <a:srgbClr val="050A30"/>
                </a:solidFill>
                <a:latin typeface="Montserrat"/>
                <a:ea typeface="Montserrat"/>
                <a:cs typeface="Montserrat"/>
                <a:sym typeface="Montserrat"/>
              </a:rPr>
              <a:t>Presented By: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801018" y="6201468"/>
            <a:ext cx="7638459" cy="15640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050A30"/>
                </a:solidFill>
                <a:latin typeface="Montserrat"/>
                <a:ea typeface="Montserrat"/>
                <a:cs typeface="Montserrat"/>
                <a:sym typeface="Montserrat"/>
              </a:rPr>
              <a:t>C0898968 - Caio Vinicius Pellegrini</a:t>
            </a:r>
          </a:p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050A30"/>
                </a:solidFill>
                <a:latin typeface="Montserrat"/>
                <a:ea typeface="Montserrat"/>
                <a:cs typeface="Montserrat"/>
                <a:sym typeface="Montserrat"/>
              </a:rPr>
              <a:t>C0891250 - Diana Marcela Nunez Grijalba</a:t>
            </a:r>
          </a:p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050A30"/>
                </a:solidFill>
                <a:latin typeface="Montserrat"/>
                <a:ea typeface="Montserrat"/>
                <a:cs typeface="Montserrat"/>
                <a:sym typeface="Montserrat"/>
              </a:rPr>
              <a:t>C0901322 - Ixchel Navarrete Ruiz</a:t>
            </a:r>
          </a:p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050A30"/>
                </a:solidFill>
                <a:latin typeface="Montserrat"/>
                <a:ea typeface="Montserrat"/>
                <a:cs typeface="Montserrat"/>
                <a:sym typeface="Montserrat"/>
              </a:rPr>
              <a:t>C0894282 - Julio Israel Cordero Ticse</a:t>
            </a:r>
          </a:p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050A30"/>
                </a:solidFill>
                <a:latin typeface="Montserrat"/>
                <a:ea typeface="Montserrat"/>
                <a:cs typeface="Montserrat"/>
                <a:sym typeface="Montserrat"/>
              </a:rPr>
              <a:t>C0904148 - Juan Felipe Fuentes Mendez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815933" y="588234"/>
            <a:ext cx="3270417" cy="4856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58"/>
              </a:lnSpc>
            </a:pPr>
            <a:r>
              <a:rPr lang="en-US" sz="2898">
                <a:solidFill>
                  <a:srgbClr val="050A30"/>
                </a:solidFill>
                <a:latin typeface="Montserrat"/>
                <a:ea typeface="Montserrat"/>
                <a:cs typeface="Montserrat"/>
                <a:sym typeface="Montserrat"/>
              </a:rPr>
              <a:t>Group 6</a:t>
            </a:r>
          </a:p>
        </p:txBody>
      </p:sp>
      <p:sp>
        <p:nvSpPr>
          <p:cNvPr id="37" name="Freeform 37"/>
          <p:cNvSpPr/>
          <p:nvPr/>
        </p:nvSpPr>
        <p:spPr>
          <a:xfrm>
            <a:off x="7105851" y="7592419"/>
            <a:ext cx="785490" cy="358380"/>
          </a:xfrm>
          <a:custGeom>
            <a:avLst/>
            <a:gdLst/>
            <a:ahLst/>
            <a:cxnLst/>
            <a:rect l="l" t="t" r="r" b="b"/>
            <a:pathLst>
              <a:path w="785490" h="358380">
                <a:moveTo>
                  <a:pt x="0" y="0"/>
                </a:moveTo>
                <a:lnTo>
                  <a:pt x="785490" y="0"/>
                </a:lnTo>
                <a:lnTo>
                  <a:pt x="785490" y="358380"/>
                </a:lnTo>
                <a:lnTo>
                  <a:pt x="0" y="35838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38" name="TextBox 38"/>
          <p:cNvSpPr txBox="1"/>
          <p:nvPr/>
        </p:nvSpPr>
        <p:spPr>
          <a:xfrm>
            <a:off x="801018" y="8914503"/>
            <a:ext cx="4883468" cy="1249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520"/>
              </a:lnSpc>
              <a:spcBef>
                <a:spcPct val="0"/>
              </a:spcBef>
            </a:pPr>
            <a:r>
              <a:rPr lang="en-US" sz="1800" u="none" strike="noStrike">
                <a:solidFill>
                  <a:srgbClr val="050A30"/>
                </a:solidFill>
                <a:latin typeface="Montserrat"/>
                <a:ea typeface="Montserrat"/>
                <a:cs typeface="Montserrat"/>
                <a:sym typeface="Montserrat"/>
              </a:rPr>
              <a:t>Professor Parth Dave</a:t>
            </a:r>
          </a:p>
          <a:p>
            <a:pPr marL="0" lvl="0" indent="0" algn="l">
              <a:lnSpc>
                <a:spcPts val="2520"/>
              </a:lnSpc>
              <a:spcBef>
                <a:spcPct val="0"/>
              </a:spcBef>
            </a:pPr>
            <a:r>
              <a:rPr lang="en-US" sz="1800" u="none" strike="noStrike">
                <a:solidFill>
                  <a:srgbClr val="050A30"/>
                </a:solidFill>
                <a:latin typeface="Montserrat"/>
                <a:ea typeface="Montserrat"/>
                <a:cs typeface="Montserrat"/>
                <a:sym typeface="Montserrat"/>
              </a:rPr>
              <a:t>Lambton College</a:t>
            </a:r>
          </a:p>
          <a:p>
            <a:pPr marL="0" lvl="0" indent="0" algn="l">
              <a:lnSpc>
                <a:spcPts val="2520"/>
              </a:lnSpc>
              <a:spcBef>
                <a:spcPct val="0"/>
              </a:spcBef>
            </a:pPr>
            <a:r>
              <a:rPr lang="en-US" sz="1800" u="none" strike="noStrike">
                <a:solidFill>
                  <a:srgbClr val="050A30"/>
                </a:solidFill>
                <a:latin typeface="Montserrat"/>
                <a:ea typeface="Montserrat"/>
                <a:cs typeface="Montserrat"/>
                <a:sym typeface="Montserrat"/>
              </a:rPr>
              <a:t>3034 - Sentiment Analysis and Text Mining</a:t>
            </a:r>
          </a:p>
          <a:p>
            <a:pPr marL="0" lvl="0" indent="0" algn="l">
              <a:lnSpc>
                <a:spcPts val="2520"/>
              </a:lnSpc>
              <a:spcBef>
                <a:spcPct val="0"/>
              </a:spcBef>
            </a:pPr>
            <a:r>
              <a:rPr lang="en-US" sz="1800" u="none" strike="noStrike">
                <a:solidFill>
                  <a:srgbClr val="050A30"/>
                </a:solidFill>
                <a:latin typeface="Montserrat"/>
                <a:ea typeface="Montserrat"/>
                <a:cs typeface="Montserrat"/>
                <a:sym typeface="Montserrat"/>
              </a:rPr>
              <a:t>August 03, 2024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6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1857915" y="4758777"/>
            <a:ext cx="21264150" cy="6371020"/>
          </a:xfrm>
          <a:custGeom>
            <a:avLst/>
            <a:gdLst/>
            <a:ahLst/>
            <a:cxnLst/>
            <a:rect l="l" t="t" r="r" b="b"/>
            <a:pathLst>
              <a:path w="21264150" h="6371020">
                <a:moveTo>
                  <a:pt x="21264150" y="0"/>
                </a:moveTo>
                <a:lnTo>
                  <a:pt x="0" y="0"/>
                </a:lnTo>
                <a:lnTo>
                  <a:pt x="0" y="6371019"/>
                </a:lnTo>
                <a:lnTo>
                  <a:pt x="21264150" y="6371019"/>
                </a:lnTo>
                <a:lnTo>
                  <a:pt x="2126415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64934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11816715" y="-1563454"/>
            <a:ext cx="8637270" cy="8637270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-156812" y="-5088"/>
              <a:ext cx="6663624" cy="6360176"/>
            </a:xfrm>
            <a:custGeom>
              <a:avLst/>
              <a:gdLst/>
              <a:ahLst/>
              <a:cxnLst/>
              <a:rect l="l" t="t" r="r" b="b"/>
              <a:pathLst>
                <a:path w="6663624" h="6360176">
                  <a:moveTo>
                    <a:pt x="3331812" y="5088"/>
                  </a:moveTo>
                  <a:lnTo>
                    <a:pt x="3331812" y="5088"/>
                  </a:lnTo>
                  <a:cubicBezTo>
                    <a:pt x="2194111" y="0"/>
                    <a:pt x="1140649" y="604036"/>
                    <a:pt x="570324" y="1588475"/>
                  </a:cubicBezTo>
                  <a:cubicBezTo>
                    <a:pt x="0" y="2572913"/>
                    <a:pt x="0" y="3787263"/>
                    <a:pt x="570324" y="4771701"/>
                  </a:cubicBezTo>
                  <a:cubicBezTo>
                    <a:pt x="1140649" y="5756140"/>
                    <a:pt x="2194111" y="6360176"/>
                    <a:pt x="3331812" y="6355088"/>
                  </a:cubicBezTo>
                  <a:cubicBezTo>
                    <a:pt x="4469513" y="6360176"/>
                    <a:pt x="5522976" y="5756140"/>
                    <a:pt x="6093300" y="4771701"/>
                  </a:cubicBezTo>
                  <a:cubicBezTo>
                    <a:pt x="6663624" y="3787263"/>
                    <a:pt x="6663624" y="2572913"/>
                    <a:pt x="6093300" y="1588475"/>
                  </a:cubicBezTo>
                  <a:cubicBezTo>
                    <a:pt x="5522976" y="604036"/>
                    <a:pt x="4469513" y="0"/>
                    <a:pt x="3331812" y="5088"/>
                  </a:cubicBezTo>
                  <a:close/>
                </a:path>
              </a:pathLst>
            </a:custGeom>
            <a:solidFill>
              <a:srgbClr val="050A30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Freeform 5"/>
            <p:cNvSpPr/>
            <p:nvPr/>
          </p:nvSpPr>
          <p:spPr>
            <a:xfrm>
              <a:off x="284320" y="415956"/>
              <a:ext cx="5781360" cy="5518089"/>
            </a:xfrm>
            <a:custGeom>
              <a:avLst/>
              <a:gdLst/>
              <a:ahLst/>
              <a:cxnLst/>
              <a:rect l="l" t="t" r="r" b="b"/>
              <a:pathLst>
                <a:path w="5781360" h="5518089">
                  <a:moveTo>
                    <a:pt x="2890680" y="4414"/>
                  </a:moveTo>
                  <a:cubicBezTo>
                    <a:pt x="1903611" y="0"/>
                    <a:pt x="989627" y="524062"/>
                    <a:pt x="494813" y="1378160"/>
                  </a:cubicBezTo>
                  <a:cubicBezTo>
                    <a:pt x="0" y="2232259"/>
                    <a:pt x="0" y="3285829"/>
                    <a:pt x="494813" y="4139928"/>
                  </a:cubicBezTo>
                  <a:cubicBezTo>
                    <a:pt x="989627" y="4994026"/>
                    <a:pt x="1903611" y="5518088"/>
                    <a:pt x="2890680" y="5513674"/>
                  </a:cubicBezTo>
                  <a:cubicBezTo>
                    <a:pt x="3877749" y="5518088"/>
                    <a:pt x="4791733" y="4994026"/>
                    <a:pt x="5286547" y="4139928"/>
                  </a:cubicBezTo>
                  <a:cubicBezTo>
                    <a:pt x="5781360" y="3285829"/>
                    <a:pt x="5781360" y="2232259"/>
                    <a:pt x="5286547" y="1378161"/>
                  </a:cubicBezTo>
                  <a:cubicBezTo>
                    <a:pt x="4791733" y="524062"/>
                    <a:pt x="3877749" y="0"/>
                    <a:pt x="2890680" y="4414"/>
                  </a:cubicBezTo>
                  <a:close/>
                </a:path>
              </a:pathLst>
            </a:custGeom>
            <a:blipFill>
              <a:blip r:embed="rId4"/>
              <a:stretch>
                <a:fillRect l="-24712" r="-24712"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4285632" y="5618010"/>
            <a:ext cx="5120603" cy="5120603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-156812" y="-5088"/>
              <a:ext cx="6663624" cy="6360176"/>
            </a:xfrm>
            <a:custGeom>
              <a:avLst/>
              <a:gdLst/>
              <a:ahLst/>
              <a:cxnLst/>
              <a:rect l="l" t="t" r="r" b="b"/>
              <a:pathLst>
                <a:path w="6663624" h="6360176">
                  <a:moveTo>
                    <a:pt x="3331812" y="5088"/>
                  </a:moveTo>
                  <a:lnTo>
                    <a:pt x="3331812" y="5088"/>
                  </a:lnTo>
                  <a:cubicBezTo>
                    <a:pt x="2194111" y="0"/>
                    <a:pt x="1140649" y="604036"/>
                    <a:pt x="570324" y="1588475"/>
                  </a:cubicBezTo>
                  <a:cubicBezTo>
                    <a:pt x="0" y="2572913"/>
                    <a:pt x="0" y="3787263"/>
                    <a:pt x="570324" y="4771701"/>
                  </a:cubicBezTo>
                  <a:cubicBezTo>
                    <a:pt x="1140649" y="5756140"/>
                    <a:pt x="2194111" y="6360176"/>
                    <a:pt x="3331812" y="6355088"/>
                  </a:cubicBezTo>
                  <a:cubicBezTo>
                    <a:pt x="4469513" y="6360176"/>
                    <a:pt x="5522976" y="5756140"/>
                    <a:pt x="6093300" y="4771701"/>
                  </a:cubicBezTo>
                  <a:cubicBezTo>
                    <a:pt x="6663624" y="3787263"/>
                    <a:pt x="6663624" y="2572913"/>
                    <a:pt x="6093300" y="1588475"/>
                  </a:cubicBezTo>
                  <a:cubicBezTo>
                    <a:pt x="5522976" y="604036"/>
                    <a:pt x="4469513" y="0"/>
                    <a:pt x="3331812" y="5088"/>
                  </a:cubicBezTo>
                  <a:close/>
                </a:path>
              </a:pathLst>
            </a:custGeom>
            <a:solidFill>
              <a:srgbClr val="050A30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8" name="Freeform 8"/>
            <p:cNvSpPr/>
            <p:nvPr/>
          </p:nvSpPr>
          <p:spPr>
            <a:xfrm>
              <a:off x="284320" y="415956"/>
              <a:ext cx="5781360" cy="5518089"/>
            </a:xfrm>
            <a:custGeom>
              <a:avLst/>
              <a:gdLst/>
              <a:ahLst/>
              <a:cxnLst/>
              <a:rect l="l" t="t" r="r" b="b"/>
              <a:pathLst>
                <a:path w="5781360" h="5518089">
                  <a:moveTo>
                    <a:pt x="2890680" y="4414"/>
                  </a:moveTo>
                  <a:cubicBezTo>
                    <a:pt x="1903611" y="0"/>
                    <a:pt x="989627" y="524062"/>
                    <a:pt x="494813" y="1378160"/>
                  </a:cubicBezTo>
                  <a:cubicBezTo>
                    <a:pt x="0" y="2232259"/>
                    <a:pt x="0" y="3285829"/>
                    <a:pt x="494813" y="4139928"/>
                  </a:cubicBezTo>
                  <a:cubicBezTo>
                    <a:pt x="989627" y="4994026"/>
                    <a:pt x="1903611" y="5518088"/>
                    <a:pt x="2890680" y="5513674"/>
                  </a:cubicBezTo>
                  <a:cubicBezTo>
                    <a:pt x="3877749" y="5518088"/>
                    <a:pt x="4791733" y="4994026"/>
                    <a:pt x="5286547" y="4139928"/>
                  </a:cubicBezTo>
                  <a:cubicBezTo>
                    <a:pt x="5781360" y="3285829"/>
                    <a:pt x="5781360" y="2232259"/>
                    <a:pt x="5286547" y="1378161"/>
                  </a:cubicBezTo>
                  <a:cubicBezTo>
                    <a:pt x="4791733" y="524062"/>
                    <a:pt x="3877749" y="0"/>
                    <a:pt x="2890680" y="4414"/>
                  </a:cubicBezTo>
                  <a:close/>
                </a:path>
              </a:pathLst>
            </a:custGeom>
            <a:blipFill>
              <a:blip r:embed="rId5"/>
              <a:stretch>
                <a:fillRect l="-38426" r="-38426"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9" name="AutoShape 9"/>
          <p:cNvSpPr/>
          <p:nvPr/>
        </p:nvSpPr>
        <p:spPr>
          <a:xfrm flipV="1">
            <a:off x="447" y="2350415"/>
            <a:ext cx="7828731" cy="66825"/>
          </a:xfrm>
          <a:prstGeom prst="line">
            <a:avLst/>
          </a:prstGeom>
          <a:ln w="66675" cap="rnd">
            <a:solidFill>
              <a:srgbClr val="050A3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CA"/>
          </a:p>
        </p:txBody>
      </p:sp>
      <p:grpSp>
        <p:nvGrpSpPr>
          <p:cNvPr id="10" name="Group 10"/>
          <p:cNvGrpSpPr/>
          <p:nvPr/>
        </p:nvGrpSpPr>
        <p:grpSpPr>
          <a:xfrm>
            <a:off x="11064810" y="4391595"/>
            <a:ext cx="751905" cy="751905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50A30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63" y="6321912"/>
            <a:ext cx="751905" cy="751905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50A30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>
            <a:off x="9959645" y="1620600"/>
            <a:ext cx="1105166" cy="325563"/>
          </a:xfrm>
          <a:custGeom>
            <a:avLst/>
            <a:gdLst/>
            <a:ahLst/>
            <a:cxnLst/>
            <a:rect l="l" t="t" r="r" b="b"/>
            <a:pathLst>
              <a:path w="1105166" h="325563">
                <a:moveTo>
                  <a:pt x="0" y="0"/>
                </a:moveTo>
                <a:lnTo>
                  <a:pt x="1105165" y="0"/>
                </a:lnTo>
                <a:lnTo>
                  <a:pt x="1105165" y="325564"/>
                </a:lnTo>
                <a:lnTo>
                  <a:pt x="0" y="32556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7" name="Freeform 17"/>
          <p:cNvSpPr/>
          <p:nvPr/>
        </p:nvSpPr>
        <p:spPr>
          <a:xfrm>
            <a:off x="1709801" y="4956222"/>
            <a:ext cx="2406358" cy="2117595"/>
          </a:xfrm>
          <a:custGeom>
            <a:avLst/>
            <a:gdLst/>
            <a:ahLst/>
            <a:cxnLst/>
            <a:rect l="l" t="t" r="r" b="b"/>
            <a:pathLst>
              <a:path w="2406358" h="2117595">
                <a:moveTo>
                  <a:pt x="0" y="0"/>
                </a:moveTo>
                <a:lnTo>
                  <a:pt x="2406357" y="0"/>
                </a:lnTo>
                <a:lnTo>
                  <a:pt x="2406357" y="2117594"/>
                </a:lnTo>
                <a:lnTo>
                  <a:pt x="0" y="211759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8" name="TextBox 18"/>
          <p:cNvSpPr txBox="1"/>
          <p:nvPr/>
        </p:nvSpPr>
        <p:spPr>
          <a:xfrm>
            <a:off x="1028700" y="1047083"/>
            <a:ext cx="7490285" cy="10232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03"/>
              </a:lnSpc>
            </a:pPr>
            <a:r>
              <a:rPr lang="en-US" sz="5931">
                <a:solidFill>
                  <a:srgbClr val="050A3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Introduction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28700" y="2774231"/>
            <a:ext cx="8722480" cy="20368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35"/>
              </a:lnSpc>
            </a:pPr>
            <a:r>
              <a:rPr lang="en-US" sz="2310">
                <a:solidFill>
                  <a:srgbClr val="050A30"/>
                </a:solidFill>
                <a:latin typeface="Montserrat"/>
                <a:ea typeface="Montserrat"/>
                <a:cs typeface="Montserrat"/>
                <a:sym typeface="Montserrat"/>
              </a:rPr>
              <a:t>Main Concepts</a:t>
            </a:r>
          </a:p>
          <a:p>
            <a:pPr marL="498897" lvl="1" indent="-249449" algn="l">
              <a:lnSpc>
                <a:spcPts val="3235"/>
              </a:lnSpc>
              <a:buFont typeface="Arial"/>
              <a:buChar char="•"/>
            </a:pPr>
            <a:r>
              <a:rPr lang="en-US" sz="2310">
                <a:solidFill>
                  <a:srgbClr val="050A30"/>
                </a:solidFill>
                <a:latin typeface="Montserrat"/>
                <a:ea typeface="Montserrat"/>
                <a:cs typeface="Montserrat"/>
                <a:sym typeface="Montserrat"/>
              </a:rPr>
              <a:t>Why ALBERT ?</a:t>
            </a:r>
          </a:p>
          <a:p>
            <a:pPr marL="498897" lvl="1" indent="-249449" algn="l">
              <a:lnSpc>
                <a:spcPts val="3235"/>
              </a:lnSpc>
              <a:buFont typeface="Arial"/>
              <a:buChar char="•"/>
            </a:pPr>
            <a:r>
              <a:rPr lang="en-US" sz="2310">
                <a:solidFill>
                  <a:srgbClr val="050A30"/>
                </a:solidFill>
                <a:latin typeface="Montserrat"/>
                <a:ea typeface="Montserrat"/>
                <a:cs typeface="Montserrat"/>
                <a:sym typeface="Montserrat"/>
              </a:rPr>
              <a:t>Normalization</a:t>
            </a:r>
          </a:p>
          <a:p>
            <a:pPr marL="498897" lvl="1" indent="-249449" algn="l">
              <a:lnSpc>
                <a:spcPts val="3235"/>
              </a:lnSpc>
              <a:buFont typeface="Arial"/>
              <a:buChar char="•"/>
            </a:pPr>
            <a:r>
              <a:rPr lang="en-US" sz="2310">
                <a:solidFill>
                  <a:srgbClr val="050A30"/>
                </a:solidFill>
                <a:latin typeface="Montserrat"/>
                <a:ea typeface="Montserrat"/>
                <a:cs typeface="Montserrat"/>
                <a:sym typeface="Montserrat"/>
              </a:rPr>
              <a:t>GridSearchCV</a:t>
            </a:r>
          </a:p>
          <a:p>
            <a:pPr algn="l">
              <a:lnSpc>
                <a:spcPts val="3235"/>
              </a:lnSpc>
            </a:pPr>
            <a:endParaRPr lang="en-US" sz="2310">
              <a:solidFill>
                <a:srgbClr val="050A3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7544774" y="6493426"/>
            <a:ext cx="5934908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759"/>
              </a:lnSpc>
            </a:pPr>
            <a:r>
              <a:rPr lang="en-US" sz="3399">
                <a:solidFill>
                  <a:srgbClr val="233D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ALBERT</a:t>
            </a:r>
          </a:p>
        </p:txBody>
      </p:sp>
      <p:sp>
        <p:nvSpPr>
          <p:cNvPr id="21" name="TextBox 21"/>
          <p:cNvSpPr txBox="1"/>
          <p:nvPr/>
        </p:nvSpPr>
        <p:spPr>
          <a:xfrm rot="-60000">
            <a:off x="5634569" y="7753528"/>
            <a:ext cx="8115300" cy="16999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28507" lvl="1" indent="-264254" algn="l">
              <a:lnSpc>
                <a:spcPts val="3427"/>
              </a:lnSpc>
              <a:buFont typeface="Arial"/>
              <a:buChar char="•"/>
            </a:pPr>
            <a:r>
              <a:rPr lang="en-US" sz="2447">
                <a:solidFill>
                  <a:srgbClr val="050A30"/>
                </a:solidFill>
                <a:latin typeface="Montserrat"/>
                <a:ea typeface="Montserrat"/>
                <a:cs typeface="Montserrat"/>
                <a:sym typeface="Montserrat"/>
              </a:rPr>
              <a:t>Memory efficient and faster than BERT.</a:t>
            </a:r>
          </a:p>
          <a:p>
            <a:pPr marL="528507" lvl="1" indent="-264254" algn="l">
              <a:lnSpc>
                <a:spcPts val="3427"/>
              </a:lnSpc>
              <a:buFont typeface="Arial"/>
              <a:buChar char="•"/>
            </a:pPr>
            <a:r>
              <a:rPr lang="en-US" sz="2447">
                <a:solidFill>
                  <a:srgbClr val="050A30"/>
                </a:solidFill>
                <a:latin typeface="Montserrat"/>
                <a:ea typeface="Montserrat"/>
                <a:cs typeface="Montserrat"/>
                <a:sym typeface="Montserrat"/>
              </a:rPr>
              <a:t>Sentiment Analysis, question answering, and text classification.</a:t>
            </a:r>
          </a:p>
          <a:p>
            <a:pPr marL="528507" lvl="1" indent="-264254" algn="l">
              <a:lnSpc>
                <a:spcPts val="3427"/>
              </a:lnSpc>
              <a:buFont typeface="Arial"/>
              <a:buChar char="•"/>
            </a:pPr>
            <a:r>
              <a:rPr lang="en-US" sz="2447">
                <a:solidFill>
                  <a:srgbClr val="050A30"/>
                </a:solidFill>
                <a:latin typeface="Montserrat"/>
                <a:ea typeface="Montserrat"/>
                <a:cs typeface="Montserrat"/>
                <a:sym typeface="Montserrat"/>
              </a:rPr>
              <a:t>Beneficial while working with large datasets.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5389940" y="2774426"/>
            <a:ext cx="4620086" cy="25571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27"/>
              </a:lnSpc>
            </a:pPr>
            <a:r>
              <a:rPr lang="en-US" sz="2447" u="sng">
                <a:solidFill>
                  <a:srgbClr val="050A3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EFFICIENCY</a:t>
            </a:r>
          </a:p>
          <a:p>
            <a:pPr algn="just">
              <a:lnSpc>
                <a:spcPts val="3427"/>
              </a:lnSpc>
            </a:pPr>
            <a:r>
              <a:rPr lang="en-US" sz="2447" u="sng">
                <a:solidFill>
                  <a:srgbClr val="050A3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PERFORMANCE</a:t>
            </a:r>
          </a:p>
          <a:p>
            <a:pPr algn="just">
              <a:lnSpc>
                <a:spcPts val="3427"/>
              </a:lnSpc>
            </a:pPr>
            <a:r>
              <a:rPr lang="en-US" sz="2447">
                <a:solidFill>
                  <a:srgbClr val="050A3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SCALIBILITY</a:t>
            </a:r>
          </a:p>
          <a:p>
            <a:pPr algn="just">
              <a:lnSpc>
                <a:spcPts val="3427"/>
              </a:lnSpc>
            </a:pPr>
            <a:r>
              <a:rPr lang="en-US" sz="2447">
                <a:solidFill>
                  <a:srgbClr val="050A3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TRANSFER LEARNING</a:t>
            </a:r>
          </a:p>
          <a:p>
            <a:pPr algn="just">
              <a:lnSpc>
                <a:spcPts val="3427"/>
              </a:lnSpc>
            </a:pPr>
            <a:r>
              <a:rPr lang="en-US" sz="2447">
                <a:solidFill>
                  <a:srgbClr val="050A3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ECOSYSTEM</a:t>
            </a:r>
          </a:p>
          <a:p>
            <a:pPr algn="just">
              <a:lnSpc>
                <a:spcPts val="3427"/>
              </a:lnSpc>
            </a:pPr>
            <a:endParaRPr lang="en-US" sz="2447">
              <a:solidFill>
                <a:srgbClr val="050A30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8942297" y="7068736"/>
            <a:ext cx="5184461" cy="414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27"/>
              </a:lnSpc>
            </a:pPr>
            <a:r>
              <a:rPr lang="en-US" sz="2447">
                <a:solidFill>
                  <a:srgbClr val="050A3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DESIGN AND CAPABILITIES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6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440734" y="1028700"/>
            <a:ext cx="6794014" cy="5261262"/>
            <a:chOff x="0" y="0"/>
            <a:chExt cx="9058686" cy="7015016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9058686" cy="7015016"/>
              <a:chOff x="0" y="0"/>
              <a:chExt cx="1127962" cy="87349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1127962" cy="873490"/>
              </a:xfrm>
              <a:custGeom>
                <a:avLst/>
                <a:gdLst/>
                <a:ahLst/>
                <a:cxnLst/>
                <a:rect l="l" t="t" r="r" b="b"/>
                <a:pathLst>
                  <a:path w="1127962" h="873490">
                    <a:moveTo>
                      <a:pt x="563981" y="0"/>
                    </a:moveTo>
                    <a:cubicBezTo>
                      <a:pt x="252503" y="0"/>
                      <a:pt x="0" y="195537"/>
                      <a:pt x="0" y="436745"/>
                    </a:cubicBezTo>
                    <a:cubicBezTo>
                      <a:pt x="0" y="677953"/>
                      <a:pt x="252503" y="873490"/>
                      <a:pt x="563981" y="873490"/>
                    </a:cubicBezTo>
                    <a:cubicBezTo>
                      <a:pt x="875459" y="873490"/>
                      <a:pt x="1127962" y="677953"/>
                      <a:pt x="1127962" y="436745"/>
                    </a:cubicBezTo>
                    <a:cubicBezTo>
                      <a:pt x="1127962" y="195537"/>
                      <a:pt x="875459" y="0"/>
                      <a:pt x="563981" y="0"/>
                    </a:cubicBezTo>
                    <a:close/>
                  </a:path>
                </a:pathLst>
              </a:custGeom>
              <a:solidFill>
                <a:srgbClr val="050A30"/>
              </a:solidFill>
            </p:spPr>
            <p:txBody>
              <a:bodyPr/>
              <a:lstStyle/>
              <a:p>
                <a:endParaRPr lang="en-CA"/>
              </a:p>
            </p:txBody>
          </p:sp>
          <p:sp>
            <p:nvSpPr>
              <p:cNvPr id="5" name="TextBox 5"/>
              <p:cNvSpPr txBox="1"/>
              <p:nvPr/>
            </p:nvSpPr>
            <p:spPr>
              <a:xfrm>
                <a:off x="105746" y="43790"/>
                <a:ext cx="916469" cy="747811"/>
              </a:xfrm>
              <a:prstGeom prst="rect">
                <a:avLst/>
              </a:prstGeom>
            </p:spPr>
            <p:txBody>
              <a:bodyPr lIns="42839" tIns="42839" rIns="42839" bIns="42839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sp>
          <p:nvSpPr>
            <p:cNvPr id="6" name="AutoShape 6"/>
            <p:cNvSpPr/>
            <p:nvPr/>
          </p:nvSpPr>
          <p:spPr>
            <a:xfrm>
              <a:off x="3094038" y="1914837"/>
              <a:ext cx="2742693" cy="0"/>
            </a:xfrm>
            <a:prstGeom prst="line">
              <a:avLst/>
            </a:prstGeom>
            <a:ln w="77009" cap="rnd">
              <a:solidFill>
                <a:srgbClr val="F4F6FC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CA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3094038" y="435511"/>
              <a:ext cx="2870610" cy="13779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F4F6FC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Way to play I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334029" y="5143500"/>
            <a:ext cx="6744911" cy="5230396"/>
            <a:chOff x="0" y="0"/>
            <a:chExt cx="8993214" cy="6973862"/>
          </a:xfrm>
        </p:grpSpPr>
        <p:grpSp>
          <p:nvGrpSpPr>
            <p:cNvPr id="9" name="Group 9"/>
            <p:cNvGrpSpPr/>
            <p:nvPr/>
          </p:nvGrpSpPr>
          <p:grpSpPr>
            <a:xfrm>
              <a:off x="0" y="0"/>
              <a:ext cx="8993214" cy="6973862"/>
              <a:chOff x="0" y="0"/>
              <a:chExt cx="1127962" cy="874687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1127962" cy="874688"/>
              </a:xfrm>
              <a:custGeom>
                <a:avLst/>
                <a:gdLst/>
                <a:ahLst/>
                <a:cxnLst/>
                <a:rect l="l" t="t" r="r" b="b"/>
                <a:pathLst>
                  <a:path w="1127962" h="874688">
                    <a:moveTo>
                      <a:pt x="563981" y="0"/>
                    </a:moveTo>
                    <a:cubicBezTo>
                      <a:pt x="252503" y="0"/>
                      <a:pt x="0" y="195805"/>
                      <a:pt x="0" y="437344"/>
                    </a:cubicBezTo>
                    <a:cubicBezTo>
                      <a:pt x="0" y="678882"/>
                      <a:pt x="252503" y="874688"/>
                      <a:pt x="563981" y="874688"/>
                    </a:cubicBezTo>
                    <a:cubicBezTo>
                      <a:pt x="875459" y="874688"/>
                      <a:pt x="1127962" y="678882"/>
                      <a:pt x="1127962" y="437344"/>
                    </a:cubicBezTo>
                    <a:cubicBezTo>
                      <a:pt x="1127962" y="195805"/>
                      <a:pt x="875459" y="0"/>
                      <a:pt x="563981" y="0"/>
                    </a:cubicBezTo>
                    <a:close/>
                  </a:path>
                </a:pathLst>
              </a:custGeom>
              <a:solidFill>
                <a:srgbClr val="CAE8FF"/>
              </a:solidFill>
            </p:spPr>
            <p:txBody>
              <a:bodyPr/>
              <a:lstStyle/>
              <a:p>
                <a:endParaRPr lang="en-CA"/>
              </a:p>
            </p:txBody>
          </p:sp>
          <p:sp>
            <p:nvSpPr>
              <p:cNvPr id="11" name="TextBox 11"/>
              <p:cNvSpPr txBox="1"/>
              <p:nvPr/>
            </p:nvSpPr>
            <p:spPr>
              <a:xfrm>
                <a:off x="105746" y="43902"/>
                <a:ext cx="916469" cy="748784"/>
              </a:xfrm>
              <a:prstGeom prst="rect">
                <a:avLst/>
              </a:prstGeom>
            </p:spPr>
            <p:txBody>
              <a:bodyPr lIns="42530" tIns="42530" rIns="42530" bIns="4253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2" name="AutoShape 12"/>
            <p:cNvSpPr/>
            <p:nvPr/>
          </p:nvSpPr>
          <p:spPr>
            <a:xfrm>
              <a:off x="3198668" y="1947141"/>
              <a:ext cx="2722871" cy="0"/>
            </a:xfrm>
            <a:prstGeom prst="line">
              <a:avLst/>
            </a:prstGeom>
            <a:ln w="77009" cap="rnd">
              <a:solidFill>
                <a:srgbClr val="050A30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CA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3071676" y="431950"/>
              <a:ext cx="2849863" cy="13779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050A3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Way to play II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0093676" y="5143500"/>
            <a:ext cx="751905" cy="751905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AE8FF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6507395" y="1028700"/>
            <a:ext cx="751905" cy="751905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50A30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0" name="Freeform 20"/>
          <p:cNvSpPr/>
          <p:nvPr/>
        </p:nvSpPr>
        <p:spPr>
          <a:xfrm>
            <a:off x="10870132" y="83355"/>
            <a:ext cx="1190819" cy="1321297"/>
          </a:xfrm>
          <a:custGeom>
            <a:avLst/>
            <a:gdLst/>
            <a:ahLst/>
            <a:cxnLst/>
            <a:rect l="l" t="t" r="r" b="b"/>
            <a:pathLst>
              <a:path w="1190819" h="1321297">
                <a:moveTo>
                  <a:pt x="0" y="0"/>
                </a:moveTo>
                <a:lnTo>
                  <a:pt x="1190819" y="0"/>
                </a:lnTo>
                <a:lnTo>
                  <a:pt x="1190819" y="1321297"/>
                </a:lnTo>
                <a:lnTo>
                  <a:pt x="0" y="13212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21" name="Freeform 21"/>
          <p:cNvSpPr/>
          <p:nvPr/>
        </p:nvSpPr>
        <p:spPr>
          <a:xfrm>
            <a:off x="725110" y="6828855"/>
            <a:ext cx="1168606" cy="1681448"/>
          </a:xfrm>
          <a:custGeom>
            <a:avLst/>
            <a:gdLst/>
            <a:ahLst/>
            <a:cxnLst/>
            <a:rect l="l" t="t" r="r" b="b"/>
            <a:pathLst>
              <a:path w="1168606" h="1681448">
                <a:moveTo>
                  <a:pt x="0" y="0"/>
                </a:moveTo>
                <a:lnTo>
                  <a:pt x="1168606" y="0"/>
                </a:lnTo>
                <a:lnTo>
                  <a:pt x="1168606" y="1681447"/>
                </a:lnTo>
                <a:lnTo>
                  <a:pt x="0" y="16814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22" name="TextBox 22"/>
          <p:cNvSpPr txBox="1"/>
          <p:nvPr/>
        </p:nvSpPr>
        <p:spPr>
          <a:xfrm>
            <a:off x="471333" y="679728"/>
            <a:ext cx="10398799" cy="11008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38"/>
              </a:lnSpc>
            </a:pPr>
            <a:r>
              <a:rPr lang="en-US" sz="7320">
                <a:solidFill>
                  <a:srgbClr val="050A30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BUSINESS PROBLEM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725110" y="4597103"/>
            <a:ext cx="8722480" cy="12983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15"/>
              </a:lnSpc>
            </a:pPr>
            <a:r>
              <a:rPr lang="en-US" sz="2510">
                <a:solidFill>
                  <a:srgbClr val="050A30"/>
                </a:solidFill>
                <a:latin typeface="Montserrat"/>
                <a:ea typeface="Montserrat"/>
                <a:cs typeface="Montserrat"/>
                <a:sym typeface="Montserrat"/>
              </a:rPr>
              <a:t>Everything is customizable, and customers know. technology = speed. Customer expectations is growing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1185211" y="2821903"/>
            <a:ext cx="5669242" cy="12176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8897" lvl="1" indent="-249449" algn="l">
              <a:lnSpc>
                <a:spcPts val="3235"/>
              </a:lnSpc>
              <a:buFont typeface="Arial"/>
              <a:buChar char="•"/>
            </a:pPr>
            <a:r>
              <a:rPr lang="en-US" sz="2310">
                <a:solidFill>
                  <a:srgbClr val="F4F6FC"/>
                </a:solidFill>
                <a:latin typeface="Montserrat"/>
                <a:ea typeface="Montserrat"/>
                <a:cs typeface="Montserrat"/>
                <a:sym typeface="Montserrat"/>
              </a:rPr>
              <a:t>Data integration features simplicity and user friendly.</a:t>
            </a:r>
          </a:p>
          <a:p>
            <a:pPr marL="498897" lvl="1" indent="-249449" algn="l">
              <a:lnSpc>
                <a:spcPts val="3235"/>
              </a:lnSpc>
              <a:buFont typeface="Arial"/>
              <a:buChar char="•"/>
            </a:pPr>
            <a:r>
              <a:rPr lang="en-US" sz="2310">
                <a:solidFill>
                  <a:srgbClr val="F4F6FC"/>
                </a:solidFill>
                <a:latin typeface="Montserrat"/>
                <a:ea typeface="Montserrat"/>
                <a:cs typeface="Montserrat"/>
                <a:sym typeface="Montserrat"/>
              </a:rPr>
              <a:t> Pay-as-you go pricing.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1715116" y="6781230"/>
            <a:ext cx="4609432" cy="3027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8897" lvl="1" indent="-249449" algn="l">
              <a:lnSpc>
                <a:spcPts val="3235"/>
              </a:lnSpc>
              <a:buFont typeface="Arial"/>
              <a:buChar char="•"/>
            </a:pPr>
            <a:r>
              <a:rPr lang="en-US" sz="2310">
                <a:solidFill>
                  <a:srgbClr val="050A30"/>
                </a:solidFill>
                <a:latin typeface="Montserrat"/>
                <a:ea typeface="Montserrat"/>
                <a:cs typeface="Montserrat"/>
                <a:sym typeface="Montserrat"/>
              </a:rPr>
              <a:t>Competitive prices</a:t>
            </a:r>
          </a:p>
          <a:p>
            <a:pPr marL="498897" lvl="1" indent="-249449" algn="l">
              <a:lnSpc>
                <a:spcPts val="3235"/>
              </a:lnSpc>
              <a:buFont typeface="Arial"/>
              <a:buChar char="•"/>
            </a:pPr>
            <a:r>
              <a:rPr lang="en-US" sz="2310">
                <a:solidFill>
                  <a:srgbClr val="050A30"/>
                </a:solidFill>
                <a:latin typeface="Montserrat"/>
                <a:ea typeface="Montserrat"/>
                <a:cs typeface="Montserrat"/>
                <a:sym typeface="Montserrat"/>
              </a:rPr>
              <a:t>Product variety</a:t>
            </a:r>
          </a:p>
          <a:p>
            <a:pPr marL="498897" lvl="1" indent="-249449" algn="l">
              <a:lnSpc>
                <a:spcPts val="3235"/>
              </a:lnSpc>
              <a:buFont typeface="Arial"/>
              <a:buChar char="•"/>
            </a:pPr>
            <a:r>
              <a:rPr lang="en-US" sz="2310">
                <a:solidFill>
                  <a:srgbClr val="050A30"/>
                </a:solidFill>
                <a:latin typeface="Montserrat"/>
                <a:ea typeface="Montserrat"/>
                <a:cs typeface="Montserrat"/>
                <a:sym typeface="Montserrat"/>
              </a:rPr>
              <a:t>Product expertise</a:t>
            </a:r>
          </a:p>
          <a:p>
            <a:pPr marL="498897" lvl="1" indent="-249449" algn="l">
              <a:lnSpc>
                <a:spcPts val="3974"/>
              </a:lnSpc>
              <a:buFont typeface="Arial"/>
              <a:buChar char="•"/>
            </a:pPr>
            <a:r>
              <a:rPr lang="en-US" sz="2310">
                <a:solidFill>
                  <a:srgbClr val="050A30"/>
                </a:solidFill>
                <a:latin typeface="Montserrat"/>
                <a:ea typeface="Montserrat"/>
                <a:cs typeface="Montserrat"/>
                <a:sym typeface="Montserrat"/>
              </a:rPr>
              <a:t>Digital offering</a:t>
            </a:r>
          </a:p>
          <a:p>
            <a:pPr algn="l">
              <a:lnSpc>
                <a:spcPts val="3974"/>
              </a:lnSpc>
            </a:pPr>
            <a:endParaRPr lang="en-US" sz="2310">
              <a:solidFill>
                <a:srgbClr val="050A3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3235"/>
              </a:lnSpc>
            </a:pPr>
            <a:r>
              <a:rPr lang="en-US" sz="2310">
                <a:solidFill>
                  <a:srgbClr val="050A30"/>
                </a:solidFill>
                <a:latin typeface="Montserrat"/>
                <a:ea typeface="Montserrat"/>
                <a:cs typeface="Montserrat"/>
                <a:sym typeface="Montserrat"/>
              </a:rPr>
              <a:t>Source: PwC 2021 survey of 6,000 insurance customers.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725110" y="2664396"/>
            <a:ext cx="8722480" cy="12983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15"/>
              </a:lnSpc>
            </a:pPr>
            <a:r>
              <a:rPr lang="en-US" sz="2510">
                <a:solidFill>
                  <a:srgbClr val="050A30"/>
                </a:solidFill>
                <a:latin typeface="Montserrat"/>
                <a:ea typeface="Montserrat"/>
                <a:cs typeface="Montserrat"/>
                <a:sym typeface="Montserrat"/>
              </a:rPr>
              <a:t>Health Insurance: companies provide coverage that pays for medical and surgical expenses incurred by insured. 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2000421" y="7028880"/>
            <a:ext cx="8333609" cy="12983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15"/>
              </a:lnSpc>
            </a:pPr>
            <a:r>
              <a:rPr lang="en-US" sz="2510">
                <a:solidFill>
                  <a:srgbClr val="050A30"/>
                </a:solidFill>
                <a:latin typeface="Montserrat"/>
                <a:ea typeface="Montserrat"/>
                <a:cs typeface="Montserrat"/>
                <a:sym typeface="Montserrat"/>
              </a:rPr>
              <a:t>Align all sells with our economical strategy</a:t>
            </a:r>
          </a:p>
          <a:p>
            <a:pPr algn="l">
              <a:lnSpc>
                <a:spcPts val="3515"/>
              </a:lnSpc>
            </a:pPr>
            <a:r>
              <a:rPr lang="en-US" sz="2510">
                <a:solidFill>
                  <a:srgbClr val="050A30"/>
                </a:solidFill>
                <a:latin typeface="Montserrat"/>
                <a:ea typeface="Montserrat"/>
                <a:cs typeface="Montserrat"/>
                <a:sym typeface="Montserrat"/>
              </a:rPr>
              <a:t>Be creative with our solutions</a:t>
            </a:r>
          </a:p>
          <a:p>
            <a:pPr algn="l">
              <a:lnSpc>
                <a:spcPts val="3515"/>
              </a:lnSpc>
            </a:pPr>
            <a:r>
              <a:rPr lang="en-US" sz="2510">
                <a:solidFill>
                  <a:srgbClr val="050A30"/>
                </a:solidFill>
                <a:latin typeface="Montserrat"/>
                <a:ea typeface="Montserrat"/>
                <a:cs typeface="Montserrat"/>
                <a:sym typeface="Montserrat"/>
              </a:rPr>
              <a:t>Assure compliance with regulatory organizations. 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75684" y="3305254"/>
            <a:ext cx="6673182" cy="5327713"/>
            <a:chOff x="0" y="0"/>
            <a:chExt cx="2124226" cy="16959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24226" cy="1695933"/>
            </a:xfrm>
            <a:custGeom>
              <a:avLst/>
              <a:gdLst/>
              <a:ahLst/>
              <a:cxnLst/>
              <a:rect l="l" t="t" r="r" b="b"/>
              <a:pathLst>
                <a:path w="2124226" h="1695933">
                  <a:moveTo>
                    <a:pt x="58008" y="0"/>
                  </a:moveTo>
                  <a:lnTo>
                    <a:pt x="2066218" y="0"/>
                  </a:lnTo>
                  <a:cubicBezTo>
                    <a:pt x="2081603" y="0"/>
                    <a:pt x="2096358" y="6112"/>
                    <a:pt x="2107236" y="16990"/>
                  </a:cubicBezTo>
                  <a:cubicBezTo>
                    <a:pt x="2118115" y="27869"/>
                    <a:pt x="2124226" y="42623"/>
                    <a:pt x="2124226" y="58008"/>
                  </a:cubicBezTo>
                  <a:lnTo>
                    <a:pt x="2124226" y="1637925"/>
                  </a:lnTo>
                  <a:cubicBezTo>
                    <a:pt x="2124226" y="1653310"/>
                    <a:pt x="2118115" y="1668064"/>
                    <a:pt x="2107236" y="1678943"/>
                  </a:cubicBezTo>
                  <a:cubicBezTo>
                    <a:pt x="2096358" y="1689821"/>
                    <a:pt x="2081603" y="1695933"/>
                    <a:pt x="2066218" y="1695933"/>
                  </a:cubicBezTo>
                  <a:lnTo>
                    <a:pt x="58008" y="1695933"/>
                  </a:lnTo>
                  <a:cubicBezTo>
                    <a:pt x="42623" y="1695933"/>
                    <a:pt x="27869" y="1689821"/>
                    <a:pt x="16990" y="1678943"/>
                  </a:cubicBezTo>
                  <a:cubicBezTo>
                    <a:pt x="6112" y="1668064"/>
                    <a:pt x="0" y="1653310"/>
                    <a:pt x="0" y="1637925"/>
                  </a:cubicBezTo>
                  <a:lnTo>
                    <a:pt x="0" y="58008"/>
                  </a:lnTo>
                  <a:cubicBezTo>
                    <a:pt x="0" y="42623"/>
                    <a:pt x="6112" y="27869"/>
                    <a:pt x="16990" y="16990"/>
                  </a:cubicBezTo>
                  <a:cubicBezTo>
                    <a:pt x="27869" y="6112"/>
                    <a:pt x="42623" y="0"/>
                    <a:pt x="58008" y="0"/>
                  </a:cubicBezTo>
                  <a:close/>
                </a:path>
              </a:pathLst>
            </a:custGeom>
            <a:solidFill>
              <a:srgbClr val="5CB6F9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124226" cy="1734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0996" y="2903055"/>
            <a:ext cx="7365970" cy="6090609"/>
          </a:xfrm>
          <a:prstGeom prst="rect">
            <a:avLst/>
          </a:prstGeom>
        </p:spPr>
      </p:pic>
      <p:sp>
        <p:nvSpPr>
          <p:cNvPr id="6" name="Freeform 6"/>
          <p:cNvSpPr/>
          <p:nvPr/>
        </p:nvSpPr>
        <p:spPr>
          <a:xfrm>
            <a:off x="9336153" y="3305254"/>
            <a:ext cx="798611" cy="423264"/>
          </a:xfrm>
          <a:custGeom>
            <a:avLst/>
            <a:gdLst/>
            <a:ahLst/>
            <a:cxnLst/>
            <a:rect l="l" t="t" r="r" b="b"/>
            <a:pathLst>
              <a:path w="798611" h="423264">
                <a:moveTo>
                  <a:pt x="0" y="0"/>
                </a:moveTo>
                <a:lnTo>
                  <a:pt x="798611" y="0"/>
                </a:lnTo>
                <a:lnTo>
                  <a:pt x="798611" y="423264"/>
                </a:lnTo>
                <a:lnTo>
                  <a:pt x="0" y="42326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7" name="TextBox 7"/>
          <p:cNvSpPr txBox="1"/>
          <p:nvPr/>
        </p:nvSpPr>
        <p:spPr>
          <a:xfrm>
            <a:off x="2999522" y="651025"/>
            <a:ext cx="12288956" cy="25031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80"/>
              </a:lnSpc>
            </a:pPr>
            <a:r>
              <a:rPr lang="en-US" sz="7200">
                <a:solidFill>
                  <a:srgbClr val="050A3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Our project's financial viability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315739" y="3123037"/>
            <a:ext cx="5886113" cy="7114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63"/>
              </a:lnSpc>
            </a:pPr>
            <a:r>
              <a:rPr lang="en-US" sz="4188">
                <a:solidFill>
                  <a:srgbClr val="050A3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Latest market data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-3024148" y="2217180"/>
            <a:ext cx="4299832" cy="4299832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50A30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-3024148" y="4606634"/>
            <a:ext cx="4299832" cy="4299832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8B6FF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7085194" y="2217180"/>
            <a:ext cx="4299832" cy="4299832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50A30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7085194" y="4606634"/>
            <a:ext cx="4299832" cy="4299832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8B6FF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8396542" y="4319472"/>
            <a:ext cx="13254455" cy="2836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95"/>
              </a:lnSpc>
            </a:pPr>
            <a:r>
              <a:rPr lang="en-US" sz="2711">
                <a:solidFill>
                  <a:srgbClr val="050A30"/>
                </a:solidFill>
                <a:latin typeface="Montserrat"/>
                <a:ea typeface="Montserrat"/>
                <a:cs typeface="Montserrat"/>
                <a:sym typeface="Montserrat"/>
              </a:rPr>
              <a:t>Key Metrics:</a:t>
            </a:r>
          </a:p>
          <a:p>
            <a:pPr marL="585394" lvl="1" indent="-292697" algn="l">
              <a:lnSpc>
                <a:spcPts val="3795"/>
              </a:lnSpc>
              <a:buAutoNum type="arabicPeriod"/>
            </a:pPr>
            <a:r>
              <a:rPr lang="en-US" sz="2711">
                <a:solidFill>
                  <a:srgbClr val="050A30"/>
                </a:solidFill>
                <a:latin typeface="Montserrat"/>
                <a:ea typeface="Montserrat"/>
                <a:cs typeface="Montserrat"/>
                <a:sym typeface="Montserrat"/>
              </a:rPr>
              <a:t>Revenue &amp; Profit Margins.</a:t>
            </a:r>
          </a:p>
          <a:p>
            <a:pPr marL="585394" lvl="1" indent="-292697" algn="l">
              <a:lnSpc>
                <a:spcPts val="3795"/>
              </a:lnSpc>
              <a:buAutoNum type="arabicPeriod"/>
            </a:pPr>
            <a:r>
              <a:rPr lang="en-US" sz="2711">
                <a:solidFill>
                  <a:srgbClr val="050A30"/>
                </a:solidFill>
                <a:latin typeface="Montserrat"/>
                <a:ea typeface="Montserrat"/>
                <a:cs typeface="Montserrat"/>
                <a:sym typeface="Montserrat"/>
              </a:rPr>
              <a:t>Expense Ratios.</a:t>
            </a:r>
          </a:p>
          <a:p>
            <a:pPr marL="585394" lvl="1" indent="-292697" algn="l">
              <a:lnSpc>
                <a:spcPts val="3795"/>
              </a:lnSpc>
              <a:buAutoNum type="arabicPeriod"/>
            </a:pPr>
            <a:r>
              <a:rPr lang="en-US" sz="2711">
                <a:solidFill>
                  <a:srgbClr val="050A30"/>
                </a:solidFill>
                <a:latin typeface="Montserrat"/>
                <a:ea typeface="Montserrat"/>
                <a:cs typeface="Montserrat"/>
                <a:sym typeface="Montserrat"/>
              </a:rPr>
              <a:t>Growth Indicators.</a:t>
            </a:r>
          </a:p>
          <a:p>
            <a:pPr marL="585394" lvl="1" indent="-292697" algn="l">
              <a:lnSpc>
                <a:spcPts val="3795"/>
              </a:lnSpc>
              <a:buAutoNum type="arabicPeriod"/>
            </a:pPr>
            <a:r>
              <a:rPr lang="en-US" sz="2711">
                <a:solidFill>
                  <a:srgbClr val="050A30"/>
                </a:solidFill>
                <a:latin typeface="Montserrat"/>
                <a:ea typeface="Montserrat"/>
                <a:cs typeface="Montserrat"/>
                <a:sym typeface="Montserrat"/>
              </a:rPr>
              <a:t>Solvency and Liquidity to meet obligations.</a:t>
            </a:r>
          </a:p>
          <a:p>
            <a:pPr algn="l">
              <a:lnSpc>
                <a:spcPts val="3795"/>
              </a:lnSpc>
            </a:pPr>
            <a:endParaRPr lang="en-US" sz="2711">
              <a:solidFill>
                <a:srgbClr val="050A3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97410" y="287119"/>
            <a:ext cx="3874569" cy="508501"/>
            <a:chOff x="0" y="0"/>
            <a:chExt cx="1740725" cy="22845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40725" cy="228454"/>
            </a:xfrm>
            <a:custGeom>
              <a:avLst/>
              <a:gdLst/>
              <a:ahLst/>
              <a:cxnLst/>
              <a:rect l="l" t="t" r="r" b="b"/>
              <a:pathLst>
                <a:path w="1740725" h="228454">
                  <a:moveTo>
                    <a:pt x="114227" y="0"/>
                  </a:moveTo>
                  <a:lnTo>
                    <a:pt x="1626498" y="0"/>
                  </a:lnTo>
                  <a:cubicBezTo>
                    <a:pt x="1656792" y="0"/>
                    <a:pt x="1685847" y="12035"/>
                    <a:pt x="1707268" y="33456"/>
                  </a:cubicBezTo>
                  <a:cubicBezTo>
                    <a:pt x="1728690" y="54878"/>
                    <a:pt x="1740725" y="83932"/>
                    <a:pt x="1740725" y="114227"/>
                  </a:cubicBezTo>
                  <a:lnTo>
                    <a:pt x="1740725" y="114227"/>
                  </a:lnTo>
                  <a:cubicBezTo>
                    <a:pt x="1740725" y="144522"/>
                    <a:pt x="1728690" y="173576"/>
                    <a:pt x="1707268" y="194998"/>
                  </a:cubicBezTo>
                  <a:cubicBezTo>
                    <a:pt x="1685847" y="216419"/>
                    <a:pt x="1656792" y="228454"/>
                    <a:pt x="1626498" y="228454"/>
                  </a:cubicBezTo>
                  <a:lnTo>
                    <a:pt x="114227" y="228454"/>
                  </a:lnTo>
                  <a:cubicBezTo>
                    <a:pt x="83932" y="228454"/>
                    <a:pt x="54878" y="216419"/>
                    <a:pt x="33456" y="194998"/>
                  </a:cubicBezTo>
                  <a:cubicBezTo>
                    <a:pt x="12035" y="173576"/>
                    <a:pt x="0" y="144522"/>
                    <a:pt x="0" y="114227"/>
                  </a:cubicBezTo>
                  <a:lnTo>
                    <a:pt x="0" y="114227"/>
                  </a:lnTo>
                  <a:cubicBezTo>
                    <a:pt x="0" y="83932"/>
                    <a:pt x="12035" y="54878"/>
                    <a:pt x="33456" y="33456"/>
                  </a:cubicBezTo>
                  <a:cubicBezTo>
                    <a:pt x="54878" y="12035"/>
                    <a:pt x="83932" y="0"/>
                    <a:pt x="114227" y="0"/>
                  </a:cubicBezTo>
                  <a:close/>
                </a:path>
              </a:pathLst>
            </a:custGeom>
            <a:solidFill>
              <a:srgbClr val="050A30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740725" cy="2665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5847391" y="7967677"/>
            <a:ext cx="4262938" cy="4262938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-156812" y="-5088"/>
              <a:ext cx="6663624" cy="6360176"/>
            </a:xfrm>
            <a:custGeom>
              <a:avLst/>
              <a:gdLst/>
              <a:ahLst/>
              <a:cxnLst/>
              <a:rect l="l" t="t" r="r" b="b"/>
              <a:pathLst>
                <a:path w="6663624" h="6360176">
                  <a:moveTo>
                    <a:pt x="3331812" y="5088"/>
                  </a:moveTo>
                  <a:lnTo>
                    <a:pt x="3331812" y="5088"/>
                  </a:lnTo>
                  <a:cubicBezTo>
                    <a:pt x="2194111" y="0"/>
                    <a:pt x="1140649" y="604036"/>
                    <a:pt x="570324" y="1588475"/>
                  </a:cubicBezTo>
                  <a:cubicBezTo>
                    <a:pt x="0" y="2572913"/>
                    <a:pt x="0" y="3787263"/>
                    <a:pt x="570324" y="4771701"/>
                  </a:cubicBezTo>
                  <a:cubicBezTo>
                    <a:pt x="1140649" y="5756140"/>
                    <a:pt x="2194111" y="6360176"/>
                    <a:pt x="3331812" y="6355088"/>
                  </a:cubicBezTo>
                  <a:cubicBezTo>
                    <a:pt x="4469513" y="6360176"/>
                    <a:pt x="5522976" y="5756140"/>
                    <a:pt x="6093300" y="4771701"/>
                  </a:cubicBezTo>
                  <a:cubicBezTo>
                    <a:pt x="6663624" y="3787263"/>
                    <a:pt x="6663624" y="2572913"/>
                    <a:pt x="6093300" y="1588475"/>
                  </a:cubicBezTo>
                  <a:cubicBezTo>
                    <a:pt x="5522976" y="604036"/>
                    <a:pt x="4469513" y="0"/>
                    <a:pt x="3331812" y="5088"/>
                  </a:cubicBezTo>
                  <a:close/>
                </a:path>
              </a:pathLst>
            </a:custGeom>
            <a:solidFill>
              <a:srgbClr val="12229D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7" name="Freeform 7"/>
            <p:cNvSpPr/>
            <p:nvPr/>
          </p:nvSpPr>
          <p:spPr>
            <a:xfrm>
              <a:off x="284320" y="415956"/>
              <a:ext cx="5781360" cy="5518089"/>
            </a:xfrm>
            <a:custGeom>
              <a:avLst/>
              <a:gdLst/>
              <a:ahLst/>
              <a:cxnLst/>
              <a:rect l="l" t="t" r="r" b="b"/>
              <a:pathLst>
                <a:path w="5781360" h="5518089">
                  <a:moveTo>
                    <a:pt x="2890680" y="4414"/>
                  </a:moveTo>
                  <a:cubicBezTo>
                    <a:pt x="1903611" y="0"/>
                    <a:pt x="989627" y="524062"/>
                    <a:pt x="494813" y="1378160"/>
                  </a:cubicBezTo>
                  <a:cubicBezTo>
                    <a:pt x="0" y="2232259"/>
                    <a:pt x="0" y="3285829"/>
                    <a:pt x="494813" y="4139928"/>
                  </a:cubicBezTo>
                  <a:cubicBezTo>
                    <a:pt x="989627" y="4994026"/>
                    <a:pt x="1903611" y="5518088"/>
                    <a:pt x="2890680" y="5513674"/>
                  </a:cubicBezTo>
                  <a:cubicBezTo>
                    <a:pt x="3877749" y="5518088"/>
                    <a:pt x="4791733" y="4994026"/>
                    <a:pt x="5286547" y="4139928"/>
                  </a:cubicBezTo>
                  <a:cubicBezTo>
                    <a:pt x="5781360" y="3285829"/>
                    <a:pt x="5781360" y="2232259"/>
                    <a:pt x="5286547" y="1378161"/>
                  </a:cubicBezTo>
                  <a:cubicBezTo>
                    <a:pt x="4791733" y="524062"/>
                    <a:pt x="3877749" y="0"/>
                    <a:pt x="2890680" y="4414"/>
                  </a:cubicBezTo>
                  <a:close/>
                </a:path>
              </a:pathLst>
            </a:custGeom>
            <a:blipFill>
              <a:blip r:embed="rId2"/>
              <a:stretch>
                <a:fillRect l="-24712" r="-24712"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0" y="0"/>
            <a:ext cx="16192500" cy="172508"/>
            <a:chOff x="0" y="0"/>
            <a:chExt cx="4264691" cy="4543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264691" cy="45434"/>
            </a:xfrm>
            <a:custGeom>
              <a:avLst/>
              <a:gdLst/>
              <a:ahLst/>
              <a:cxnLst/>
              <a:rect l="l" t="t" r="r" b="b"/>
              <a:pathLst>
                <a:path w="4264691" h="45434">
                  <a:moveTo>
                    <a:pt x="0" y="0"/>
                  </a:moveTo>
                  <a:lnTo>
                    <a:pt x="4264691" y="0"/>
                  </a:lnTo>
                  <a:lnTo>
                    <a:pt x="4264691" y="45434"/>
                  </a:lnTo>
                  <a:lnTo>
                    <a:pt x="0" y="45434"/>
                  </a:lnTo>
                  <a:close/>
                </a:path>
              </a:pathLst>
            </a:custGeom>
            <a:solidFill>
              <a:srgbClr val="38B6FF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4264691" cy="1025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6192500" y="10137246"/>
            <a:ext cx="2283181" cy="167947"/>
            <a:chOff x="0" y="0"/>
            <a:chExt cx="601332" cy="4423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01332" cy="44233"/>
            </a:xfrm>
            <a:custGeom>
              <a:avLst/>
              <a:gdLst/>
              <a:ahLst/>
              <a:cxnLst/>
              <a:rect l="l" t="t" r="r" b="b"/>
              <a:pathLst>
                <a:path w="601332" h="44233">
                  <a:moveTo>
                    <a:pt x="0" y="0"/>
                  </a:moveTo>
                  <a:lnTo>
                    <a:pt x="601332" y="0"/>
                  </a:lnTo>
                  <a:lnTo>
                    <a:pt x="601332" y="44233"/>
                  </a:lnTo>
                  <a:lnTo>
                    <a:pt x="0" y="44233"/>
                  </a:lnTo>
                  <a:close/>
                </a:path>
              </a:pathLst>
            </a:custGeom>
            <a:solidFill>
              <a:srgbClr val="38B6FF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57150"/>
              <a:ext cx="601332" cy="1013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4470006" y="3369500"/>
            <a:ext cx="2754769" cy="3421973"/>
            <a:chOff x="0" y="0"/>
            <a:chExt cx="3673025" cy="4562630"/>
          </a:xfrm>
        </p:grpSpPr>
        <p:grpSp>
          <p:nvGrpSpPr>
            <p:cNvPr id="15" name="Group 15"/>
            <p:cNvGrpSpPr/>
            <p:nvPr/>
          </p:nvGrpSpPr>
          <p:grpSpPr>
            <a:xfrm rot="-5400000">
              <a:off x="261606" y="1151211"/>
              <a:ext cx="4562630" cy="2260208"/>
              <a:chOff x="0" y="0"/>
              <a:chExt cx="653128" cy="323543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653128" cy="323543"/>
              </a:xfrm>
              <a:custGeom>
                <a:avLst/>
                <a:gdLst/>
                <a:ahLst/>
                <a:cxnLst/>
                <a:rect l="l" t="t" r="r" b="b"/>
                <a:pathLst>
                  <a:path w="653128" h="323543">
                    <a:moveTo>
                      <a:pt x="217827" y="304474"/>
                    </a:moveTo>
                    <a:cubicBezTo>
                      <a:pt x="251311" y="315987"/>
                      <a:pt x="289378" y="323543"/>
                      <a:pt x="326740" y="323543"/>
                    </a:cubicBezTo>
                    <a:cubicBezTo>
                      <a:pt x="364103" y="323543"/>
                      <a:pt x="400055" y="317066"/>
                      <a:pt x="433186" y="305552"/>
                    </a:cubicBezTo>
                    <a:cubicBezTo>
                      <a:pt x="433892" y="305192"/>
                      <a:pt x="434596" y="305192"/>
                      <a:pt x="435301" y="304833"/>
                    </a:cubicBezTo>
                    <a:cubicBezTo>
                      <a:pt x="559723" y="258778"/>
                      <a:pt x="651366" y="137164"/>
                      <a:pt x="653128" y="5908"/>
                    </a:cubicBezTo>
                    <a:lnTo>
                      <a:pt x="653128" y="0"/>
                    </a:lnTo>
                    <a:lnTo>
                      <a:pt x="0" y="0"/>
                    </a:lnTo>
                    <a:lnTo>
                      <a:pt x="0" y="5904"/>
                    </a:lnTo>
                    <a:cubicBezTo>
                      <a:pt x="1762" y="137883"/>
                      <a:pt x="91995" y="259498"/>
                      <a:pt x="217827" y="304474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sq">
                <a:solidFill>
                  <a:srgbClr val="3EDAD8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CA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57150"/>
                <a:ext cx="653128" cy="25369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99"/>
                  </a:lnSpc>
                </a:pPr>
                <a:endParaRPr/>
              </a:p>
            </p:txBody>
          </p:sp>
        </p:grpSp>
        <p:grpSp>
          <p:nvGrpSpPr>
            <p:cNvPr id="18" name="Group 18"/>
            <p:cNvGrpSpPr/>
            <p:nvPr/>
          </p:nvGrpSpPr>
          <p:grpSpPr>
            <a:xfrm>
              <a:off x="0" y="101600"/>
              <a:ext cx="1526374" cy="4355580"/>
              <a:chOff x="0" y="0"/>
              <a:chExt cx="301506" cy="860362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301506" cy="860362"/>
              </a:xfrm>
              <a:custGeom>
                <a:avLst/>
                <a:gdLst/>
                <a:ahLst/>
                <a:cxnLst/>
                <a:rect l="l" t="t" r="r" b="b"/>
                <a:pathLst>
                  <a:path w="301506" h="860362">
                    <a:moveTo>
                      <a:pt x="0" y="0"/>
                    </a:moveTo>
                    <a:lnTo>
                      <a:pt x="301506" y="0"/>
                    </a:lnTo>
                    <a:lnTo>
                      <a:pt x="301506" y="860362"/>
                    </a:lnTo>
                    <a:lnTo>
                      <a:pt x="0" y="860362"/>
                    </a:lnTo>
                    <a:close/>
                  </a:path>
                </a:pathLst>
              </a:custGeom>
              <a:solidFill>
                <a:srgbClr val="050A30"/>
              </a:solidFill>
            </p:spPr>
            <p:txBody>
              <a:bodyPr/>
              <a:lstStyle/>
              <a:p>
                <a:endParaRPr lang="en-CA"/>
              </a:p>
            </p:txBody>
          </p:sp>
          <p:sp>
            <p:nvSpPr>
              <p:cNvPr id="20" name="TextBox 20"/>
              <p:cNvSpPr txBox="1"/>
              <p:nvPr/>
            </p:nvSpPr>
            <p:spPr>
              <a:xfrm>
                <a:off x="0" y="-57150"/>
                <a:ext cx="301506" cy="91751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99"/>
                  </a:lnSpc>
                </a:pPr>
                <a:endParaRPr/>
              </a:p>
            </p:txBody>
          </p:sp>
        </p:grpSp>
      </p:grpSp>
      <p:grpSp>
        <p:nvGrpSpPr>
          <p:cNvPr id="21" name="Group 21"/>
          <p:cNvGrpSpPr/>
          <p:nvPr/>
        </p:nvGrpSpPr>
        <p:grpSpPr>
          <a:xfrm>
            <a:off x="12971485" y="3445700"/>
            <a:ext cx="2653673" cy="3280781"/>
            <a:chOff x="0" y="0"/>
            <a:chExt cx="698910" cy="864074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98910" cy="864074"/>
            </a:xfrm>
            <a:custGeom>
              <a:avLst/>
              <a:gdLst/>
              <a:ahLst/>
              <a:cxnLst/>
              <a:rect l="l" t="t" r="r" b="b"/>
              <a:pathLst>
                <a:path w="698910" h="864074">
                  <a:moveTo>
                    <a:pt x="0" y="0"/>
                  </a:moveTo>
                  <a:lnTo>
                    <a:pt x="698910" y="0"/>
                  </a:lnTo>
                  <a:lnTo>
                    <a:pt x="698910" y="864074"/>
                  </a:lnTo>
                  <a:lnTo>
                    <a:pt x="0" y="86407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57150"/>
              <a:ext cx="698910" cy="9212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9"/>
                </a:lnSpc>
              </a:pPr>
              <a:endParaRPr/>
            </a:p>
          </p:txBody>
        </p:sp>
      </p:grpSp>
      <p:sp>
        <p:nvSpPr>
          <p:cNvPr id="24" name="AutoShape 24"/>
          <p:cNvSpPr/>
          <p:nvPr/>
        </p:nvSpPr>
        <p:spPr>
          <a:xfrm>
            <a:off x="1075037" y="3407600"/>
            <a:ext cx="14614227" cy="0"/>
          </a:xfrm>
          <a:prstGeom prst="line">
            <a:avLst/>
          </a:prstGeom>
          <a:ln w="76200" cap="flat">
            <a:solidFill>
              <a:srgbClr val="12229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CA"/>
          </a:p>
        </p:txBody>
      </p:sp>
      <p:grpSp>
        <p:nvGrpSpPr>
          <p:cNvPr id="25" name="Group 25"/>
          <p:cNvGrpSpPr/>
          <p:nvPr/>
        </p:nvGrpSpPr>
        <p:grpSpPr>
          <a:xfrm rot="5400000">
            <a:off x="221221" y="7578682"/>
            <a:ext cx="3421973" cy="1695156"/>
            <a:chOff x="0" y="0"/>
            <a:chExt cx="653128" cy="323543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653128" cy="323543"/>
            </a:xfrm>
            <a:custGeom>
              <a:avLst/>
              <a:gdLst/>
              <a:ahLst/>
              <a:cxnLst/>
              <a:rect l="l" t="t" r="r" b="b"/>
              <a:pathLst>
                <a:path w="653128" h="323543">
                  <a:moveTo>
                    <a:pt x="217827" y="304474"/>
                  </a:moveTo>
                  <a:cubicBezTo>
                    <a:pt x="251311" y="315987"/>
                    <a:pt x="289378" y="323543"/>
                    <a:pt x="326740" y="323543"/>
                  </a:cubicBezTo>
                  <a:cubicBezTo>
                    <a:pt x="364103" y="323543"/>
                    <a:pt x="400055" y="317066"/>
                    <a:pt x="433186" y="305552"/>
                  </a:cubicBezTo>
                  <a:cubicBezTo>
                    <a:pt x="433892" y="305192"/>
                    <a:pt x="434596" y="305192"/>
                    <a:pt x="435301" y="304833"/>
                  </a:cubicBezTo>
                  <a:cubicBezTo>
                    <a:pt x="559723" y="258778"/>
                    <a:pt x="651366" y="137164"/>
                    <a:pt x="653128" y="5908"/>
                  </a:cubicBezTo>
                  <a:lnTo>
                    <a:pt x="653128" y="0"/>
                  </a:lnTo>
                  <a:lnTo>
                    <a:pt x="0" y="0"/>
                  </a:lnTo>
                  <a:lnTo>
                    <a:pt x="0" y="5904"/>
                  </a:lnTo>
                  <a:cubicBezTo>
                    <a:pt x="1762" y="137883"/>
                    <a:pt x="91995" y="259498"/>
                    <a:pt x="217827" y="304474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3EDAD8"/>
              </a:solidFill>
              <a:prstDash val="solid"/>
              <a:miter/>
            </a:ln>
          </p:spPr>
          <p:txBody>
            <a:bodyPr/>
            <a:lstStyle/>
            <a:p>
              <a:endParaRPr lang="en-CA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-57150"/>
              <a:ext cx="653128" cy="2536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9"/>
                </a:lnSpc>
              </a:pPr>
              <a:endParaRPr/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2696210" y="6791473"/>
            <a:ext cx="1144780" cy="3266685"/>
            <a:chOff x="0" y="0"/>
            <a:chExt cx="301506" cy="860362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301506" cy="860362"/>
            </a:xfrm>
            <a:custGeom>
              <a:avLst/>
              <a:gdLst/>
              <a:ahLst/>
              <a:cxnLst/>
              <a:rect l="l" t="t" r="r" b="b"/>
              <a:pathLst>
                <a:path w="301506" h="860362">
                  <a:moveTo>
                    <a:pt x="0" y="0"/>
                  </a:moveTo>
                  <a:lnTo>
                    <a:pt x="301506" y="0"/>
                  </a:lnTo>
                  <a:lnTo>
                    <a:pt x="301506" y="860362"/>
                  </a:lnTo>
                  <a:lnTo>
                    <a:pt x="0" y="86036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0" y="-57150"/>
              <a:ext cx="301506" cy="9175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9"/>
                </a:lnSpc>
              </a:pPr>
              <a:endParaRPr/>
            </a:p>
          </p:txBody>
        </p:sp>
      </p:grpSp>
      <p:sp>
        <p:nvSpPr>
          <p:cNvPr id="31" name="AutoShape 31"/>
          <p:cNvSpPr/>
          <p:nvPr/>
        </p:nvSpPr>
        <p:spPr>
          <a:xfrm>
            <a:off x="2767103" y="10099146"/>
            <a:ext cx="13080287" cy="0"/>
          </a:xfrm>
          <a:prstGeom prst="line">
            <a:avLst/>
          </a:prstGeom>
          <a:ln w="76200" cap="flat">
            <a:solidFill>
              <a:srgbClr val="12229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CA"/>
          </a:p>
        </p:txBody>
      </p:sp>
      <p:sp>
        <p:nvSpPr>
          <p:cNvPr id="32" name="AutoShape 32"/>
          <p:cNvSpPr/>
          <p:nvPr/>
        </p:nvSpPr>
        <p:spPr>
          <a:xfrm>
            <a:off x="2766974" y="6753373"/>
            <a:ext cx="12922291" cy="0"/>
          </a:xfrm>
          <a:prstGeom prst="line">
            <a:avLst/>
          </a:prstGeom>
          <a:ln w="76200" cap="flat">
            <a:solidFill>
              <a:srgbClr val="12229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CA"/>
          </a:p>
        </p:txBody>
      </p:sp>
      <p:sp>
        <p:nvSpPr>
          <p:cNvPr id="33" name="AutoShape 33"/>
          <p:cNvSpPr/>
          <p:nvPr/>
        </p:nvSpPr>
        <p:spPr>
          <a:xfrm>
            <a:off x="2686618" y="3407600"/>
            <a:ext cx="0" cy="830763"/>
          </a:xfrm>
          <a:prstGeom prst="line">
            <a:avLst/>
          </a:prstGeom>
          <a:ln w="76200" cap="flat">
            <a:solidFill>
              <a:srgbClr val="12229D"/>
            </a:solidFill>
            <a:prstDash val="solid"/>
            <a:headEnd type="none" w="sm" len="sm"/>
            <a:tailEnd type="oval" w="lg" len="lg"/>
          </a:ln>
        </p:spPr>
        <p:txBody>
          <a:bodyPr/>
          <a:lstStyle/>
          <a:p>
            <a:endParaRPr lang="en-CA"/>
          </a:p>
        </p:txBody>
      </p:sp>
      <p:sp>
        <p:nvSpPr>
          <p:cNvPr id="34" name="AutoShape 34"/>
          <p:cNvSpPr/>
          <p:nvPr/>
        </p:nvSpPr>
        <p:spPr>
          <a:xfrm>
            <a:off x="6464590" y="3407600"/>
            <a:ext cx="0" cy="830763"/>
          </a:xfrm>
          <a:prstGeom prst="line">
            <a:avLst/>
          </a:prstGeom>
          <a:ln w="76200" cap="flat">
            <a:solidFill>
              <a:srgbClr val="12229D"/>
            </a:solidFill>
            <a:prstDash val="solid"/>
            <a:headEnd type="none" w="sm" len="sm"/>
            <a:tailEnd type="oval" w="lg" len="lg"/>
          </a:ln>
        </p:spPr>
        <p:txBody>
          <a:bodyPr/>
          <a:lstStyle/>
          <a:p>
            <a:endParaRPr lang="en-CA"/>
          </a:p>
        </p:txBody>
      </p:sp>
      <p:sp>
        <p:nvSpPr>
          <p:cNvPr id="35" name="AutoShape 35"/>
          <p:cNvSpPr/>
          <p:nvPr/>
        </p:nvSpPr>
        <p:spPr>
          <a:xfrm>
            <a:off x="10271137" y="3407600"/>
            <a:ext cx="0" cy="830763"/>
          </a:xfrm>
          <a:prstGeom prst="line">
            <a:avLst/>
          </a:prstGeom>
          <a:ln w="76200" cap="flat">
            <a:solidFill>
              <a:srgbClr val="12229D"/>
            </a:solidFill>
            <a:prstDash val="solid"/>
            <a:headEnd type="none" w="sm" len="sm"/>
            <a:tailEnd type="oval" w="lg" len="lg"/>
          </a:ln>
        </p:spPr>
        <p:txBody>
          <a:bodyPr/>
          <a:lstStyle/>
          <a:p>
            <a:endParaRPr lang="en-CA"/>
          </a:p>
        </p:txBody>
      </p:sp>
      <p:sp>
        <p:nvSpPr>
          <p:cNvPr id="36" name="AutoShape 36"/>
          <p:cNvSpPr/>
          <p:nvPr/>
        </p:nvSpPr>
        <p:spPr>
          <a:xfrm>
            <a:off x="14115784" y="3407600"/>
            <a:ext cx="0" cy="830763"/>
          </a:xfrm>
          <a:prstGeom prst="line">
            <a:avLst/>
          </a:prstGeom>
          <a:ln w="76200" cap="flat">
            <a:solidFill>
              <a:srgbClr val="12229D"/>
            </a:solidFill>
            <a:prstDash val="solid"/>
            <a:headEnd type="none" w="sm" len="sm"/>
            <a:tailEnd type="oval" w="lg" len="lg"/>
          </a:ln>
        </p:spPr>
        <p:txBody>
          <a:bodyPr/>
          <a:lstStyle/>
          <a:p>
            <a:endParaRPr lang="en-CA"/>
          </a:p>
        </p:txBody>
      </p:sp>
      <p:sp>
        <p:nvSpPr>
          <p:cNvPr id="37" name="AutoShape 37"/>
          <p:cNvSpPr/>
          <p:nvPr/>
        </p:nvSpPr>
        <p:spPr>
          <a:xfrm>
            <a:off x="4850640" y="6753373"/>
            <a:ext cx="0" cy="830763"/>
          </a:xfrm>
          <a:prstGeom prst="line">
            <a:avLst/>
          </a:prstGeom>
          <a:ln w="76200" cap="flat">
            <a:solidFill>
              <a:srgbClr val="12229D"/>
            </a:solidFill>
            <a:prstDash val="solid"/>
            <a:headEnd type="none" w="sm" len="sm"/>
            <a:tailEnd type="oval" w="lg" len="lg"/>
          </a:ln>
        </p:spPr>
        <p:txBody>
          <a:bodyPr/>
          <a:lstStyle/>
          <a:p>
            <a:endParaRPr lang="en-CA"/>
          </a:p>
        </p:txBody>
      </p:sp>
      <p:sp>
        <p:nvSpPr>
          <p:cNvPr id="38" name="AutoShape 38"/>
          <p:cNvSpPr/>
          <p:nvPr/>
        </p:nvSpPr>
        <p:spPr>
          <a:xfrm>
            <a:off x="9190337" y="6753373"/>
            <a:ext cx="0" cy="830763"/>
          </a:xfrm>
          <a:prstGeom prst="line">
            <a:avLst/>
          </a:prstGeom>
          <a:ln w="76200" cap="flat">
            <a:solidFill>
              <a:srgbClr val="12229D"/>
            </a:solidFill>
            <a:prstDash val="solid"/>
            <a:headEnd type="none" w="sm" len="sm"/>
            <a:tailEnd type="oval" w="lg" len="lg"/>
          </a:ln>
        </p:spPr>
        <p:txBody>
          <a:bodyPr/>
          <a:lstStyle/>
          <a:p>
            <a:endParaRPr lang="en-CA"/>
          </a:p>
        </p:txBody>
      </p:sp>
      <p:sp>
        <p:nvSpPr>
          <p:cNvPr id="39" name="AutoShape 39"/>
          <p:cNvSpPr/>
          <p:nvPr/>
        </p:nvSpPr>
        <p:spPr>
          <a:xfrm>
            <a:off x="13530034" y="6753373"/>
            <a:ext cx="0" cy="830763"/>
          </a:xfrm>
          <a:prstGeom prst="line">
            <a:avLst/>
          </a:prstGeom>
          <a:ln w="76200" cap="flat">
            <a:solidFill>
              <a:srgbClr val="12229D"/>
            </a:solidFill>
            <a:prstDash val="solid"/>
            <a:headEnd type="none" w="sm" len="sm"/>
            <a:tailEnd type="oval" w="lg" len="lg"/>
          </a:ln>
        </p:spPr>
        <p:txBody>
          <a:bodyPr/>
          <a:lstStyle/>
          <a:p>
            <a:endParaRPr lang="en-CA"/>
          </a:p>
        </p:txBody>
      </p:sp>
      <p:grpSp>
        <p:nvGrpSpPr>
          <p:cNvPr id="40" name="Group 40"/>
          <p:cNvGrpSpPr/>
          <p:nvPr/>
        </p:nvGrpSpPr>
        <p:grpSpPr>
          <a:xfrm>
            <a:off x="2367293" y="3906860"/>
            <a:ext cx="638651" cy="638651"/>
            <a:chOff x="0" y="0"/>
            <a:chExt cx="812800" cy="812800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50A30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42" name="TextBox 42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21933" tIns="21933" rIns="21933" bIns="21933" rtlCol="0" anchor="ctr"/>
            <a:lstStyle/>
            <a:p>
              <a:pPr algn="ctr">
                <a:lnSpc>
                  <a:spcPts val="3299"/>
                </a:lnSpc>
              </a:pPr>
              <a:endParaRPr/>
            </a:p>
          </p:txBody>
        </p:sp>
      </p:grpSp>
      <p:grpSp>
        <p:nvGrpSpPr>
          <p:cNvPr id="43" name="Group 43"/>
          <p:cNvGrpSpPr/>
          <p:nvPr/>
        </p:nvGrpSpPr>
        <p:grpSpPr>
          <a:xfrm>
            <a:off x="6154117" y="3906860"/>
            <a:ext cx="620946" cy="620946"/>
            <a:chOff x="0" y="0"/>
            <a:chExt cx="812800" cy="812800"/>
          </a:xfrm>
        </p:grpSpPr>
        <p:sp>
          <p:nvSpPr>
            <p:cNvPr id="44" name="Freeform 4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50A30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45" name="TextBox 45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21325" tIns="21325" rIns="21325" bIns="21325" rtlCol="0" anchor="ctr"/>
            <a:lstStyle/>
            <a:p>
              <a:pPr algn="ctr">
                <a:lnSpc>
                  <a:spcPts val="3299"/>
                </a:lnSpc>
              </a:pPr>
              <a:endParaRPr/>
            </a:p>
          </p:txBody>
        </p:sp>
      </p:grpSp>
      <p:grpSp>
        <p:nvGrpSpPr>
          <p:cNvPr id="46" name="Group 46"/>
          <p:cNvGrpSpPr/>
          <p:nvPr/>
        </p:nvGrpSpPr>
        <p:grpSpPr>
          <a:xfrm>
            <a:off x="9960664" y="3906860"/>
            <a:ext cx="620946" cy="620946"/>
            <a:chOff x="0" y="0"/>
            <a:chExt cx="812800" cy="812800"/>
          </a:xfrm>
        </p:grpSpPr>
        <p:sp>
          <p:nvSpPr>
            <p:cNvPr id="47" name="Freeform 4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50A30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48" name="TextBox 4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21325" tIns="21325" rIns="21325" bIns="21325" rtlCol="0" anchor="ctr"/>
            <a:lstStyle/>
            <a:p>
              <a:pPr algn="ctr">
                <a:lnSpc>
                  <a:spcPts val="3299"/>
                </a:lnSpc>
              </a:pPr>
              <a:endParaRPr/>
            </a:p>
          </p:txBody>
        </p:sp>
      </p:grpSp>
      <p:sp>
        <p:nvSpPr>
          <p:cNvPr id="49" name="Freeform 49"/>
          <p:cNvSpPr/>
          <p:nvPr/>
        </p:nvSpPr>
        <p:spPr>
          <a:xfrm>
            <a:off x="10071408" y="4030998"/>
            <a:ext cx="399458" cy="399458"/>
          </a:xfrm>
          <a:custGeom>
            <a:avLst/>
            <a:gdLst/>
            <a:ahLst/>
            <a:cxnLst/>
            <a:rect l="l" t="t" r="r" b="b"/>
            <a:pathLst>
              <a:path w="399458" h="399458">
                <a:moveTo>
                  <a:pt x="0" y="0"/>
                </a:moveTo>
                <a:lnTo>
                  <a:pt x="399458" y="0"/>
                </a:lnTo>
                <a:lnTo>
                  <a:pt x="399458" y="399458"/>
                </a:lnTo>
                <a:lnTo>
                  <a:pt x="0" y="39945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CA"/>
          </a:p>
        </p:txBody>
      </p:sp>
      <p:grpSp>
        <p:nvGrpSpPr>
          <p:cNvPr id="50" name="Group 50"/>
          <p:cNvGrpSpPr/>
          <p:nvPr/>
        </p:nvGrpSpPr>
        <p:grpSpPr>
          <a:xfrm>
            <a:off x="13762960" y="3889154"/>
            <a:ext cx="638651" cy="638651"/>
            <a:chOff x="0" y="0"/>
            <a:chExt cx="812800" cy="812800"/>
          </a:xfrm>
        </p:grpSpPr>
        <p:sp>
          <p:nvSpPr>
            <p:cNvPr id="51" name="Freeform 5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50A30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2" name="TextBox 52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21933" tIns="21933" rIns="21933" bIns="21933" rtlCol="0" anchor="ctr"/>
            <a:lstStyle/>
            <a:p>
              <a:pPr algn="ctr">
                <a:lnSpc>
                  <a:spcPts val="3299"/>
                </a:lnSpc>
              </a:pPr>
              <a:endParaRPr/>
            </a:p>
          </p:txBody>
        </p:sp>
      </p:grpSp>
      <p:sp>
        <p:nvSpPr>
          <p:cNvPr id="53" name="Freeform 53"/>
          <p:cNvSpPr/>
          <p:nvPr/>
        </p:nvSpPr>
        <p:spPr>
          <a:xfrm>
            <a:off x="13840179" y="3966373"/>
            <a:ext cx="484214" cy="484214"/>
          </a:xfrm>
          <a:custGeom>
            <a:avLst/>
            <a:gdLst/>
            <a:ahLst/>
            <a:cxnLst/>
            <a:rect l="l" t="t" r="r" b="b"/>
            <a:pathLst>
              <a:path w="484214" h="484214">
                <a:moveTo>
                  <a:pt x="0" y="0"/>
                </a:moveTo>
                <a:lnTo>
                  <a:pt x="484213" y="0"/>
                </a:lnTo>
                <a:lnTo>
                  <a:pt x="484213" y="484214"/>
                </a:lnTo>
                <a:lnTo>
                  <a:pt x="0" y="48421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CA"/>
          </a:p>
        </p:txBody>
      </p:sp>
      <p:sp>
        <p:nvSpPr>
          <p:cNvPr id="54" name="Freeform 54"/>
          <p:cNvSpPr/>
          <p:nvPr/>
        </p:nvSpPr>
        <p:spPr>
          <a:xfrm>
            <a:off x="6237524" y="4016717"/>
            <a:ext cx="454132" cy="418936"/>
          </a:xfrm>
          <a:custGeom>
            <a:avLst/>
            <a:gdLst/>
            <a:ahLst/>
            <a:cxnLst/>
            <a:rect l="l" t="t" r="r" b="b"/>
            <a:pathLst>
              <a:path w="454132" h="418936">
                <a:moveTo>
                  <a:pt x="0" y="0"/>
                </a:moveTo>
                <a:lnTo>
                  <a:pt x="454132" y="0"/>
                </a:lnTo>
                <a:lnTo>
                  <a:pt x="454132" y="418937"/>
                </a:lnTo>
                <a:lnTo>
                  <a:pt x="0" y="41893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CA"/>
          </a:p>
        </p:txBody>
      </p:sp>
      <p:sp>
        <p:nvSpPr>
          <p:cNvPr id="55" name="Freeform 55"/>
          <p:cNvSpPr/>
          <p:nvPr/>
        </p:nvSpPr>
        <p:spPr>
          <a:xfrm>
            <a:off x="2440523" y="3992088"/>
            <a:ext cx="492190" cy="468196"/>
          </a:xfrm>
          <a:custGeom>
            <a:avLst/>
            <a:gdLst/>
            <a:ahLst/>
            <a:cxnLst/>
            <a:rect l="l" t="t" r="r" b="b"/>
            <a:pathLst>
              <a:path w="492190" h="468196">
                <a:moveTo>
                  <a:pt x="0" y="0"/>
                </a:moveTo>
                <a:lnTo>
                  <a:pt x="492190" y="0"/>
                </a:lnTo>
                <a:lnTo>
                  <a:pt x="492190" y="468195"/>
                </a:lnTo>
                <a:lnTo>
                  <a:pt x="0" y="46819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CA"/>
          </a:p>
        </p:txBody>
      </p:sp>
      <p:grpSp>
        <p:nvGrpSpPr>
          <p:cNvPr id="56" name="Group 56"/>
          <p:cNvGrpSpPr/>
          <p:nvPr/>
        </p:nvGrpSpPr>
        <p:grpSpPr>
          <a:xfrm>
            <a:off x="4542536" y="7119430"/>
            <a:ext cx="620946" cy="620946"/>
            <a:chOff x="0" y="0"/>
            <a:chExt cx="812800" cy="812800"/>
          </a:xfrm>
        </p:grpSpPr>
        <p:sp>
          <p:nvSpPr>
            <p:cNvPr id="57" name="Freeform 5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50A30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8" name="TextBox 5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21325" tIns="21325" rIns="21325" bIns="21325" rtlCol="0" anchor="ctr"/>
            <a:lstStyle/>
            <a:p>
              <a:pPr algn="ctr">
                <a:lnSpc>
                  <a:spcPts val="3299"/>
                </a:lnSpc>
              </a:pPr>
              <a:endParaRPr/>
            </a:p>
          </p:txBody>
        </p:sp>
      </p:grpSp>
      <p:sp>
        <p:nvSpPr>
          <p:cNvPr id="59" name="Freeform 59"/>
          <p:cNvSpPr/>
          <p:nvPr/>
        </p:nvSpPr>
        <p:spPr>
          <a:xfrm>
            <a:off x="4616751" y="7183094"/>
            <a:ext cx="448729" cy="447607"/>
          </a:xfrm>
          <a:custGeom>
            <a:avLst/>
            <a:gdLst/>
            <a:ahLst/>
            <a:cxnLst/>
            <a:rect l="l" t="t" r="r" b="b"/>
            <a:pathLst>
              <a:path w="448729" h="447607">
                <a:moveTo>
                  <a:pt x="0" y="0"/>
                </a:moveTo>
                <a:lnTo>
                  <a:pt x="448729" y="0"/>
                </a:lnTo>
                <a:lnTo>
                  <a:pt x="448729" y="447607"/>
                </a:lnTo>
                <a:lnTo>
                  <a:pt x="0" y="44760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CA"/>
          </a:p>
        </p:txBody>
      </p:sp>
      <p:grpSp>
        <p:nvGrpSpPr>
          <p:cNvPr id="60" name="Group 60"/>
          <p:cNvGrpSpPr/>
          <p:nvPr/>
        </p:nvGrpSpPr>
        <p:grpSpPr>
          <a:xfrm>
            <a:off x="8888577" y="7160239"/>
            <a:ext cx="620946" cy="620946"/>
            <a:chOff x="0" y="0"/>
            <a:chExt cx="812800" cy="812800"/>
          </a:xfrm>
        </p:grpSpPr>
        <p:sp>
          <p:nvSpPr>
            <p:cNvPr id="61" name="Freeform 6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50A30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62" name="TextBox 62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21325" tIns="21325" rIns="21325" bIns="21325" rtlCol="0" anchor="ctr"/>
            <a:lstStyle/>
            <a:p>
              <a:pPr algn="ctr">
                <a:lnSpc>
                  <a:spcPts val="3299"/>
                </a:lnSpc>
              </a:pPr>
              <a:endParaRPr/>
            </a:p>
          </p:txBody>
        </p:sp>
      </p:grpSp>
      <p:sp>
        <p:nvSpPr>
          <p:cNvPr id="63" name="Freeform 63"/>
          <p:cNvSpPr/>
          <p:nvPr/>
        </p:nvSpPr>
        <p:spPr>
          <a:xfrm>
            <a:off x="8983827" y="7239036"/>
            <a:ext cx="432654" cy="463351"/>
          </a:xfrm>
          <a:custGeom>
            <a:avLst/>
            <a:gdLst/>
            <a:ahLst/>
            <a:cxnLst/>
            <a:rect l="l" t="t" r="r" b="b"/>
            <a:pathLst>
              <a:path w="432654" h="463351">
                <a:moveTo>
                  <a:pt x="0" y="0"/>
                </a:moveTo>
                <a:lnTo>
                  <a:pt x="432654" y="0"/>
                </a:lnTo>
                <a:lnTo>
                  <a:pt x="432654" y="463351"/>
                </a:lnTo>
                <a:lnTo>
                  <a:pt x="0" y="463351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CA"/>
          </a:p>
        </p:txBody>
      </p:sp>
      <p:sp>
        <p:nvSpPr>
          <p:cNvPr id="64" name="TextBox 64"/>
          <p:cNvSpPr txBox="1"/>
          <p:nvPr/>
        </p:nvSpPr>
        <p:spPr>
          <a:xfrm>
            <a:off x="627886" y="313706"/>
            <a:ext cx="2501048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F4F6FC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NLP pipeline</a:t>
            </a:r>
          </a:p>
        </p:txBody>
      </p:sp>
      <p:grpSp>
        <p:nvGrpSpPr>
          <p:cNvPr id="65" name="Group 65"/>
          <p:cNvGrpSpPr/>
          <p:nvPr/>
        </p:nvGrpSpPr>
        <p:grpSpPr>
          <a:xfrm>
            <a:off x="1075037" y="4545511"/>
            <a:ext cx="3146962" cy="1378585"/>
            <a:chOff x="0" y="0"/>
            <a:chExt cx="4195949" cy="1838113"/>
          </a:xfrm>
        </p:grpSpPr>
        <p:sp>
          <p:nvSpPr>
            <p:cNvPr id="66" name="TextBox 66"/>
            <p:cNvSpPr txBox="1"/>
            <p:nvPr/>
          </p:nvSpPr>
          <p:spPr>
            <a:xfrm>
              <a:off x="0" y="-28575"/>
              <a:ext cx="4195949" cy="6728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160"/>
                </a:lnSpc>
              </a:pPr>
              <a:r>
                <a:rPr lang="en-US" sz="3200" spc="160">
                  <a:solidFill>
                    <a:srgbClr val="050A30"/>
                  </a:solidFill>
                  <a:latin typeface="Aileron"/>
                  <a:ea typeface="Aileron"/>
                  <a:cs typeface="Aileron"/>
                  <a:sym typeface="Aileron"/>
                </a:rPr>
                <a:t>1</a:t>
              </a:r>
            </a:p>
          </p:txBody>
        </p:sp>
        <p:sp>
          <p:nvSpPr>
            <p:cNvPr id="67" name="TextBox 67"/>
            <p:cNvSpPr txBox="1"/>
            <p:nvPr/>
          </p:nvSpPr>
          <p:spPr>
            <a:xfrm>
              <a:off x="0" y="800523"/>
              <a:ext cx="4195949" cy="10375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99"/>
                </a:lnSpc>
              </a:pPr>
              <a:r>
                <a:rPr lang="en-US" sz="2199" spc="65">
                  <a:solidFill>
                    <a:srgbClr val="050A30"/>
                  </a:solidFill>
                  <a:latin typeface="Aileron"/>
                  <a:ea typeface="Aileron"/>
                  <a:cs typeface="Aileron"/>
                  <a:sym typeface="Aileron"/>
                </a:rPr>
                <a:t>Data Acquisition and Cleaning</a:t>
              </a:r>
            </a:p>
          </p:txBody>
        </p:sp>
      </p:grpSp>
      <p:grpSp>
        <p:nvGrpSpPr>
          <p:cNvPr id="68" name="Group 68"/>
          <p:cNvGrpSpPr/>
          <p:nvPr/>
        </p:nvGrpSpPr>
        <p:grpSpPr>
          <a:xfrm>
            <a:off x="4853009" y="4545511"/>
            <a:ext cx="3146962" cy="969010"/>
            <a:chOff x="0" y="0"/>
            <a:chExt cx="4195949" cy="1292013"/>
          </a:xfrm>
        </p:grpSpPr>
        <p:sp>
          <p:nvSpPr>
            <p:cNvPr id="69" name="TextBox 69"/>
            <p:cNvSpPr txBox="1"/>
            <p:nvPr/>
          </p:nvSpPr>
          <p:spPr>
            <a:xfrm>
              <a:off x="0" y="-28575"/>
              <a:ext cx="4195949" cy="6728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160"/>
                </a:lnSpc>
              </a:pPr>
              <a:r>
                <a:rPr lang="en-US" sz="3200" spc="160">
                  <a:solidFill>
                    <a:srgbClr val="050A30"/>
                  </a:solidFill>
                  <a:latin typeface="Aileron"/>
                  <a:ea typeface="Aileron"/>
                  <a:cs typeface="Aileron"/>
                  <a:sym typeface="Aileron"/>
                </a:rPr>
                <a:t>2</a:t>
              </a:r>
            </a:p>
          </p:txBody>
        </p:sp>
        <p:sp>
          <p:nvSpPr>
            <p:cNvPr id="70" name="TextBox 70"/>
            <p:cNvSpPr txBox="1"/>
            <p:nvPr/>
          </p:nvSpPr>
          <p:spPr>
            <a:xfrm>
              <a:off x="0" y="800523"/>
              <a:ext cx="4195949" cy="4914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99"/>
                </a:lnSpc>
              </a:pPr>
              <a:r>
                <a:rPr lang="en-US" sz="2199" spc="65">
                  <a:solidFill>
                    <a:srgbClr val="050A30"/>
                  </a:solidFill>
                  <a:latin typeface="Aileron"/>
                  <a:ea typeface="Aileron"/>
                  <a:cs typeface="Aileron"/>
                  <a:sym typeface="Aileron"/>
                </a:rPr>
                <a:t>Preprocessing</a:t>
              </a:r>
            </a:p>
          </p:txBody>
        </p:sp>
      </p:grpSp>
      <p:grpSp>
        <p:nvGrpSpPr>
          <p:cNvPr id="71" name="Group 71"/>
          <p:cNvGrpSpPr/>
          <p:nvPr/>
        </p:nvGrpSpPr>
        <p:grpSpPr>
          <a:xfrm>
            <a:off x="8630981" y="4545511"/>
            <a:ext cx="3570088" cy="969010"/>
            <a:chOff x="0" y="0"/>
            <a:chExt cx="4760118" cy="1292013"/>
          </a:xfrm>
        </p:grpSpPr>
        <p:sp>
          <p:nvSpPr>
            <p:cNvPr id="72" name="TextBox 72"/>
            <p:cNvSpPr txBox="1"/>
            <p:nvPr/>
          </p:nvSpPr>
          <p:spPr>
            <a:xfrm>
              <a:off x="0" y="-28575"/>
              <a:ext cx="4760118" cy="6728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160"/>
                </a:lnSpc>
              </a:pPr>
              <a:r>
                <a:rPr lang="en-US" sz="3200" spc="160">
                  <a:solidFill>
                    <a:srgbClr val="050A30"/>
                  </a:solidFill>
                  <a:latin typeface="Aileron"/>
                  <a:ea typeface="Aileron"/>
                  <a:cs typeface="Aileron"/>
                  <a:sym typeface="Aileron"/>
                </a:rPr>
                <a:t>3</a:t>
              </a:r>
            </a:p>
          </p:txBody>
        </p:sp>
        <p:sp>
          <p:nvSpPr>
            <p:cNvPr id="73" name="TextBox 73"/>
            <p:cNvSpPr txBox="1"/>
            <p:nvPr/>
          </p:nvSpPr>
          <p:spPr>
            <a:xfrm>
              <a:off x="0" y="800523"/>
              <a:ext cx="4760118" cy="4914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99"/>
                </a:lnSpc>
              </a:pPr>
              <a:r>
                <a:rPr lang="en-US" sz="2199" spc="65">
                  <a:solidFill>
                    <a:srgbClr val="050A30"/>
                  </a:solidFill>
                  <a:latin typeface="Aileron"/>
                  <a:ea typeface="Aileron"/>
                  <a:cs typeface="Aileron"/>
                  <a:sym typeface="Aileron"/>
                </a:rPr>
                <a:t>Feature Engineering</a:t>
              </a:r>
            </a:p>
          </p:txBody>
        </p:sp>
      </p:grpSp>
      <p:grpSp>
        <p:nvGrpSpPr>
          <p:cNvPr id="74" name="Group 74"/>
          <p:cNvGrpSpPr/>
          <p:nvPr/>
        </p:nvGrpSpPr>
        <p:grpSpPr>
          <a:xfrm>
            <a:off x="12542303" y="4545511"/>
            <a:ext cx="3146962" cy="969010"/>
            <a:chOff x="0" y="0"/>
            <a:chExt cx="4195949" cy="1292013"/>
          </a:xfrm>
        </p:grpSpPr>
        <p:sp>
          <p:nvSpPr>
            <p:cNvPr id="75" name="TextBox 75"/>
            <p:cNvSpPr txBox="1"/>
            <p:nvPr/>
          </p:nvSpPr>
          <p:spPr>
            <a:xfrm>
              <a:off x="0" y="-28575"/>
              <a:ext cx="4195949" cy="6728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160"/>
                </a:lnSpc>
              </a:pPr>
              <a:r>
                <a:rPr lang="en-US" sz="3200" spc="160">
                  <a:solidFill>
                    <a:srgbClr val="050A30"/>
                  </a:solidFill>
                  <a:latin typeface="Aileron"/>
                  <a:ea typeface="Aileron"/>
                  <a:cs typeface="Aileron"/>
                  <a:sym typeface="Aileron"/>
                </a:rPr>
                <a:t>4</a:t>
              </a:r>
            </a:p>
          </p:txBody>
        </p:sp>
        <p:sp>
          <p:nvSpPr>
            <p:cNvPr id="76" name="TextBox 76"/>
            <p:cNvSpPr txBox="1"/>
            <p:nvPr/>
          </p:nvSpPr>
          <p:spPr>
            <a:xfrm>
              <a:off x="0" y="800523"/>
              <a:ext cx="4195949" cy="4914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99"/>
                </a:lnSpc>
              </a:pPr>
              <a:r>
                <a:rPr lang="en-US" sz="2199" spc="65">
                  <a:solidFill>
                    <a:srgbClr val="050A30"/>
                  </a:solidFill>
                  <a:latin typeface="Aileron"/>
                  <a:ea typeface="Aileron"/>
                  <a:cs typeface="Aileron"/>
                  <a:sym typeface="Aileron"/>
                </a:rPr>
                <a:t>Model Training</a:t>
              </a:r>
            </a:p>
          </p:txBody>
        </p:sp>
      </p:grpSp>
      <p:grpSp>
        <p:nvGrpSpPr>
          <p:cNvPr id="77" name="Group 77"/>
          <p:cNvGrpSpPr/>
          <p:nvPr/>
        </p:nvGrpSpPr>
        <p:grpSpPr>
          <a:xfrm>
            <a:off x="3277159" y="8022321"/>
            <a:ext cx="3146962" cy="948055"/>
            <a:chOff x="0" y="0"/>
            <a:chExt cx="4195949" cy="1264073"/>
          </a:xfrm>
        </p:grpSpPr>
        <p:sp>
          <p:nvSpPr>
            <p:cNvPr id="78" name="TextBox 78"/>
            <p:cNvSpPr txBox="1"/>
            <p:nvPr/>
          </p:nvSpPr>
          <p:spPr>
            <a:xfrm>
              <a:off x="0" y="-28575"/>
              <a:ext cx="4195949" cy="6728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160"/>
                </a:lnSpc>
              </a:pPr>
              <a:r>
                <a:rPr lang="en-US" sz="3200" spc="160">
                  <a:solidFill>
                    <a:srgbClr val="050A30"/>
                  </a:solidFill>
                  <a:latin typeface="Aileron"/>
                  <a:ea typeface="Aileron"/>
                  <a:cs typeface="Aileron"/>
                  <a:sym typeface="Aileron"/>
                </a:rPr>
                <a:t>5</a:t>
              </a:r>
            </a:p>
          </p:txBody>
        </p:sp>
        <p:sp>
          <p:nvSpPr>
            <p:cNvPr id="79" name="TextBox 79"/>
            <p:cNvSpPr txBox="1"/>
            <p:nvPr/>
          </p:nvSpPr>
          <p:spPr>
            <a:xfrm>
              <a:off x="0" y="790998"/>
              <a:ext cx="4195949" cy="4730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00"/>
                </a:lnSpc>
              </a:pPr>
              <a:r>
                <a:rPr lang="en-US" sz="2000" spc="60">
                  <a:solidFill>
                    <a:srgbClr val="050A30"/>
                  </a:solidFill>
                  <a:latin typeface="Aileron"/>
                  <a:ea typeface="Aileron"/>
                  <a:cs typeface="Aileron"/>
                  <a:sym typeface="Aileron"/>
                </a:rPr>
                <a:t>Model Evaluation</a:t>
              </a:r>
            </a:p>
          </p:txBody>
        </p:sp>
      </p:grpSp>
      <p:grpSp>
        <p:nvGrpSpPr>
          <p:cNvPr id="80" name="Group 80"/>
          <p:cNvGrpSpPr/>
          <p:nvPr/>
        </p:nvGrpSpPr>
        <p:grpSpPr>
          <a:xfrm>
            <a:off x="7616856" y="8022321"/>
            <a:ext cx="3146962" cy="1329055"/>
            <a:chOff x="0" y="0"/>
            <a:chExt cx="4195949" cy="1772073"/>
          </a:xfrm>
        </p:grpSpPr>
        <p:sp>
          <p:nvSpPr>
            <p:cNvPr id="81" name="TextBox 81"/>
            <p:cNvSpPr txBox="1"/>
            <p:nvPr/>
          </p:nvSpPr>
          <p:spPr>
            <a:xfrm>
              <a:off x="0" y="-28575"/>
              <a:ext cx="4195949" cy="6728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160"/>
                </a:lnSpc>
              </a:pPr>
              <a:r>
                <a:rPr lang="en-US" sz="3200" spc="160">
                  <a:solidFill>
                    <a:srgbClr val="050A30"/>
                  </a:solidFill>
                  <a:latin typeface="Aileron"/>
                  <a:ea typeface="Aileron"/>
                  <a:cs typeface="Aileron"/>
                  <a:sym typeface="Aileron"/>
                </a:rPr>
                <a:t>6</a:t>
              </a:r>
            </a:p>
          </p:txBody>
        </p:sp>
        <p:sp>
          <p:nvSpPr>
            <p:cNvPr id="82" name="TextBox 82"/>
            <p:cNvSpPr txBox="1"/>
            <p:nvPr/>
          </p:nvSpPr>
          <p:spPr>
            <a:xfrm>
              <a:off x="0" y="790998"/>
              <a:ext cx="4195949" cy="9810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00"/>
                </a:lnSpc>
              </a:pPr>
              <a:r>
                <a:rPr lang="en-US" sz="2000" spc="60">
                  <a:solidFill>
                    <a:srgbClr val="050A30"/>
                  </a:solidFill>
                  <a:latin typeface="Aileron"/>
                  <a:ea typeface="Aileron"/>
                  <a:cs typeface="Aileron"/>
                  <a:sym typeface="Aileron"/>
                </a:rPr>
                <a:t>Deployment with Streamlit</a:t>
              </a:r>
            </a:p>
          </p:txBody>
        </p:sp>
      </p:grpSp>
      <p:grpSp>
        <p:nvGrpSpPr>
          <p:cNvPr id="83" name="Group 83"/>
          <p:cNvGrpSpPr/>
          <p:nvPr/>
        </p:nvGrpSpPr>
        <p:grpSpPr>
          <a:xfrm>
            <a:off x="11956553" y="8022321"/>
            <a:ext cx="3146962" cy="948055"/>
            <a:chOff x="0" y="0"/>
            <a:chExt cx="4195949" cy="1264073"/>
          </a:xfrm>
        </p:grpSpPr>
        <p:sp>
          <p:nvSpPr>
            <p:cNvPr id="84" name="TextBox 84"/>
            <p:cNvSpPr txBox="1"/>
            <p:nvPr/>
          </p:nvSpPr>
          <p:spPr>
            <a:xfrm>
              <a:off x="0" y="-28575"/>
              <a:ext cx="4195949" cy="6728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160"/>
                </a:lnSpc>
              </a:pPr>
              <a:r>
                <a:rPr lang="en-US" sz="3200" spc="160">
                  <a:solidFill>
                    <a:srgbClr val="050A30"/>
                  </a:solidFill>
                  <a:latin typeface="Aileron"/>
                  <a:ea typeface="Aileron"/>
                  <a:cs typeface="Aileron"/>
                  <a:sym typeface="Aileron"/>
                </a:rPr>
                <a:t>7</a:t>
              </a:r>
            </a:p>
          </p:txBody>
        </p:sp>
        <p:sp>
          <p:nvSpPr>
            <p:cNvPr id="85" name="TextBox 85"/>
            <p:cNvSpPr txBox="1"/>
            <p:nvPr/>
          </p:nvSpPr>
          <p:spPr>
            <a:xfrm>
              <a:off x="0" y="790998"/>
              <a:ext cx="4195949" cy="4730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00"/>
                </a:lnSpc>
              </a:pPr>
              <a:r>
                <a:rPr lang="en-US" sz="2000" spc="60">
                  <a:solidFill>
                    <a:srgbClr val="050A30"/>
                  </a:solidFill>
                  <a:latin typeface="Aileron"/>
                  <a:ea typeface="Aileron"/>
                  <a:cs typeface="Aileron"/>
                  <a:sym typeface="Aileron"/>
                </a:rPr>
                <a:t>Monitoring </a:t>
              </a:r>
            </a:p>
          </p:txBody>
        </p:sp>
      </p:grpSp>
      <p:sp>
        <p:nvSpPr>
          <p:cNvPr id="86" name="TextBox 86"/>
          <p:cNvSpPr txBox="1"/>
          <p:nvPr/>
        </p:nvSpPr>
        <p:spPr>
          <a:xfrm>
            <a:off x="618996" y="957545"/>
            <a:ext cx="3727193" cy="10610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00"/>
              </a:lnSpc>
            </a:pPr>
            <a:r>
              <a:rPr lang="en-US" sz="1400">
                <a:solidFill>
                  <a:srgbClr val="050A30"/>
                </a:solidFill>
                <a:latin typeface="Inter"/>
                <a:ea typeface="Inter"/>
                <a:cs typeface="Inter"/>
                <a:sym typeface="Inter"/>
              </a:rPr>
              <a:t>This dataset is obtained from Kaggle.</a:t>
            </a:r>
          </a:p>
          <a:p>
            <a:pPr algn="l">
              <a:lnSpc>
                <a:spcPts val="2100"/>
              </a:lnSpc>
            </a:pPr>
            <a:r>
              <a:rPr lang="en-US" sz="1400">
                <a:solidFill>
                  <a:srgbClr val="050A30"/>
                </a:solidFill>
                <a:latin typeface="Inter"/>
                <a:ea typeface="Inter"/>
                <a:cs typeface="Inter"/>
                <a:sym typeface="Inter"/>
              </a:rPr>
              <a:t>https://www.kaggle.com/datasets/sridharstreaks/insurance-data-for-machine-learning/data </a:t>
            </a:r>
          </a:p>
        </p:txBody>
      </p:sp>
      <p:sp>
        <p:nvSpPr>
          <p:cNvPr id="87" name="TextBox 87"/>
          <p:cNvSpPr txBox="1"/>
          <p:nvPr/>
        </p:nvSpPr>
        <p:spPr>
          <a:xfrm>
            <a:off x="627886" y="2139710"/>
            <a:ext cx="3478813" cy="10610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00"/>
              </a:lnSpc>
            </a:pPr>
            <a:r>
              <a:rPr lang="en-US" sz="1400">
                <a:solidFill>
                  <a:srgbClr val="050A30"/>
                </a:solidFill>
                <a:latin typeface="Inter"/>
                <a:ea typeface="Inter"/>
                <a:cs typeface="Inter"/>
                <a:sym typeface="Inter"/>
              </a:rPr>
              <a:t>Data cleaning included inspecting for missing values and filling them, renaming columns for clarity, and ensuring that the data types are appropriate.</a:t>
            </a:r>
          </a:p>
        </p:txBody>
      </p:sp>
      <p:sp>
        <p:nvSpPr>
          <p:cNvPr id="88" name="TextBox 88"/>
          <p:cNvSpPr txBox="1"/>
          <p:nvPr/>
        </p:nvSpPr>
        <p:spPr>
          <a:xfrm>
            <a:off x="5029589" y="1096835"/>
            <a:ext cx="3490948" cy="1861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02261" lvl="1" indent="-151130" algn="l">
              <a:lnSpc>
                <a:spcPts val="2100"/>
              </a:lnSpc>
              <a:buFont typeface="Arial"/>
              <a:buChar char="•"/>
            </a:pPr>
            <a:r>
              <a:rPr lang="en-US" sz="1400">
                <a:solidFill>
                  <a:srgbClr val="050A30"/>
                </a:solidFill>
                <a:latin typeface="Inter Bold"/>
                <a:ea typeface="Inter Bold"/>
                <a:cs typeface="Inter Bold"/>
                <a:sym typeface="Inter Bold"/>
              </a:rPr>
              <a:t>Normalization: </a:t>
            </a:r>
            <a:r>
              <a:rPr lang="en-US" sz="1400">
                <a:solidFill>
                  <a:srgbClr val="050A30"/>
                </a:solidFill>
                <a:latin typeface="Inter"/>
                <a:ea typeface="Inter"/>
                <a:cs typeface="Inter"/>
                <a:sym typeface="Inter"/>
              </a:rPr>
              <a:t>Using a standard scaler to reduce numerical features to a similar size.</a:t>
            </a:r>
          </a:p>
          <a:p>
            <a:pPr marL="302261" lvl="1" indent="-151130" algn="l">
              <a:lnSpc>
                <a:spcPts val="2100"/>
              </a:lnSpc>
              <a:buFont typeface="Arial"/>
              <a:buChar char="•"/>
            </a:pPr>
            <a:r>
              <a:rPr lang="en-US" sz="1400">
                <a:solidFill>
                  <a:srgbClr val="050A30"/>
                </a:solidFill>
                <a:latin typeface="Inter Bold"/>
                <a:ea typeface="Inter Bold"/>
                <a:cs typeface="Inter Bold"/>
                <a:sym typeface="Inter Bold"/>
              </a:rPr>
              <a:t>Categorical Encoding: </a:t>
            </a:r>
            <a:r>
              <a:rPr lang="en-US" sz="1400">
                <a:solidFill>
                  <a:srgbClr val="050A30"/>
                </a:solidFill>
                <a:latin typeface="Inter"/>
                <a:ea typeface="Inter"/>
                <a:cs typeface="Inter"/>
                <a:sym typeface="Inter"/>
              </a:rPr>
              <a:t>Encoding categorical features using label encoding or one-hot encoding.</a:t>
            </a:r>
          </a:p>
          <a:p>
            <a:pPr algn="l">
              <a:lnSpc>
                <a:spcPts val="2100"/>
              </a:lnSpc>
            </a:pPr>
            <a:endParaRPr lang="en-US" sz="1400">
              <a:solidFill>
                <a:srgbClr val="050A3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89" name="TextBox 89"/>
          <p:cNvSpPr txBox="1"/>
          <p:nvPr/>
        </p:nvSpPr>
        <p:spPr>
          <a:xfrm>
            <a:off x="8842470" y="1022540"/>
            <a:ext cx="3842697" cy="1861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02261" lvl="1" indent="-151130" algn="l">
              <a:lnSpc>
                <a:spcPts val="2100"/>
              </a:lnSpc>
              <a:buFont typeface="Arial"/>
              <a:buChar char="•"/>
            </a:pPr>
            <a:r>
              <a:rPr lang="en-US" sz="1400">
                <a:solidFill>
                  <a:srgbClr val="050A30"/>
                </a:solidFill>
                <a:latin typeface="Inter Bold"/>
                <a:ea typeface="Inter Bold"/>
                <a:cs typeface="Inter Bold"/>
                <a:sym typeface="Inter Bold"/>
              </a:rPr>
              <a:t>Feature Selection: </a:t>
            </a:r>
            <a:r>
              <a:rPr lang="en-US" sz="1400">
                <a:solidFill>
                  <a:srgbClr val="050A30"/>
                </a:solidFill>
                <a:latin typeface="Inter"/>
                <a:ea typeface="Inter"/>
                <a:cs typeface="Inter"/>
                <a:sym typeface="Inter"/>
              </a:rPr>
              <a:t>Identifying and selecting relevant features from the dataset.</a:t>
            </a:r>
          </a:p>
          <a:p>
            <a:pPr marL="302261" lvl="1" indent="-151130" algn="l">
              <a:lnSpc>
                <a:spcPts val="2100"/>
              </a:lnSpc>
              <a:buFont typeface="Arial"/>
              <a:buChar char="•"/>
            </a:pPr>
            <a:r>
              <a:rPr lang="en-US" sz="1400">
                <a:solidFill>
                  <a:srgbClr val="050A30"/>
                </a:solidFill>
                <a:latin typeface="Inter Bold"/>
                <a:ea typeface="Inter Bold"/>
                <a:cs typeface="Inter Bold"/>
                <a:sym typeface="Inter Bold"/>
              </a:rPr>
              <a:t>Data Splitting and Scaling:</a:t>
            </a:r>
            <a:r>
              <a:rPr lang="en-US" sz="1400">
                <a:solidFill>
                  <a:srgbClr val="050A30"/>
                </a:solidFill>
                <a:latin typeface="Inter"/>
                <a:ea typeface="Inter"/>
                <a:cs typeface="Inter"/>
                <a:sym typeface="Inter"/>
              </a:rPr>
              <a:t> Splitting the data into training and testing sets, then scaling the features to prepare them for model training.</a:t>
            </a:r>
          </a:p>
        </p:txBody>
      </p:sp>
      <p:sp>
        <p:nvSpPr>
          <p:cNvPr id="90" name="TextBox 90"/>
          <p:cNvSpPr txBox="1"/>
          <p:nvPr/>
        </p:nvSpPr>
        <p:spPr>
          <a:xfrm>
            <a:off x="12971485" y="1022540"/>
            <a:ext cx="4587836" cy="1861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02261" lvl="1" indent="-151130" algn="l">
              <a:lnSpc>
                <a:spcPts val="2100"/>
              </a:lnSpc>
              <a:buFont typeface="Arial"/>
              <a:buChar char="•"/>
            </a:pPr>
            <a:r>
              <a:rPr lang="en-US" sz="1400">
                <a:solidFill>
                  <a:srgbClr val="050A30"/>
                </a:solidFill>
                <a:latin typeface="Inter Bold"/>
                <a:ea typeface="Inter Bold"/>
                <a:cs typeface="Inter Bold"/>
                <a:sym typeface="Inter Bold"/>
              </a:rPr>
              <a:t>Model Training: </a:t>
            </a:r>
            <a:r>
              <a:rPr lang="en-US" sz="1400">
                <a:solidFill>
                  <a:srgbClr val="050A30"/>
                </a:solidFill>
                <a:latin typeface="Inter"/>
                <a:ea typeface="Inter"/>
                <a:cs typeface="Inter"/>
                <a:sym typeface="Inter"/>
              </a:rPr>
              <a:t>Training a linear regression model using the scaled training data.</a:t>
            </a:r>
          </a:p>
          <a:p>
            <a:pPr marL="302261" lvl="1" indent="-151130" algn="l">
              <a:lnSpc>
                <a:spcPts val="2100"/>
              </a:lnSpc>
              <a:buFont typeface="Arial"/>
              <a:buChar char="•"/>
            </a:pPr>
            <a:r>
              <a:rPr lang="en-US" sz="1400">
                <a:solidFill>
                  <a:srgbClr val="050A30"/>
                </a:solidFill>
                <a:latin typeface="Inter Bold"/>
                <a:ea typeface="Inter Bold"/>
                <a:cs typeface="Inter Bold"/>
                <a:sym typeface="Inter Bold"/>
              </a:rPr>
              <a:t>Hyperparameter Tuning: </a:t>
            </a:r>
            <a:r>
              <a:rPr lang="en-US" sz="1400">
                <a:solidFill>
                  <a:srgbClr val="050A30"/>
                </a:solidFill>
                <a:latin typeface="Inter"/>
                <a:ea typeface="Inter"/>
                <a:cs typeface="Inter"/>
                <a:sym typeface="Inter"/>
              </a:rPr>
              <a:t>Using GridSearchCV to find the best hyperparameters for a logistic regression model. This step involves discretizing the target variable and performing cross-validation to select the best model.</a:t>
            </a:r>
          </a:p>
        </p:txBody>
      </p:sp>
      <p:sp>
        <p:nvSpPr>
          <p:cNvPr id="91" name="TextBox 91"/>
          <p:cNvSpPr txBox="1"/>
          <p:nvPr/>
        </p:nvSpPr>
        <p:spPr>
          <a:xfrm>
            <a:off x="1934786" y="7071805"/>
            <a:ext cx="1995855" cy="2661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00"/>
              </a:lnSpc>
            </a:pPr>
            <a:r>
              <a:rPr lang="en-US" sz="1400">
                <a:solidFill>
                  <a:srgbClr val="050A30"/>
                </a:solidFill>
                <a:latin typeface="Inter Bold"/>
                <a:ea typeface="Inter Bold"/>
                <a:cs typeface="Inter Bold"/>
                <a:sym typeface="Inter Bold"/>
              </a:rPr>
              <a:t>Evaluation Metrics: </a:t>
            </a:r>
            <a:r>
              <a:rPr lang="en-US" sz="1400">
                <a:solidFill>
                  <a:srgbClr val="050A30"/>
                </a:solidFill>
                <a:latin typeface="Inter"/>
                <a:ea typeface="Inter"/>
                <a:cs typeface="Inter"/>
                <a:sym typeface="Inter"/>
              </a:rPr>
              <a:t>Evaluating the trained model using metrics like Mean Squared Error (MSE), Mean Absolute Error (MAE), and R2 score to understand its performance on the test set.</a:t>
            </a:r>
          </a:p>
        </p:txBody>
      </p:sp>
      <p:sp>
        <p:nvSpPr>
          <p:cNvPr id="92" name="TextBox 92"/>
          <p:cNvSpPr txBox="1"/>
          <p:nvPr/>
        </p:nvSpPr>
        <p:spPr>
          <a:xfrm>
            <a:off x="6154117" y="7153423"/>
            <a:ext cx="2124859" cy="23945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00"/>
              </a:lnSpc>
            </a:pPr>
            <a:r>
              <a:rPr lang="en-US" sz="1400">
                <a:solidFill>
                  <a:srgbClr val="050A30"/>
                </a:solidFill>
                <a:latin typeface="Inter Bold"/>
                <a:ea typeface="Inter Bold"/>
                <a:cs typeface="Inter Bold"/>
                <a:sym typeface="Inter Bold"/>
              </a:rPr>
              <a:t>Evaluation Metrics: </a:t>
            </a:r>
            <a:r>
              <a:rPr lang="en-US" sz="1400">
                <a:solidFill>
                  <a:srgbClr val="050A30"/>
                </a:solidFill>
                <a:latin typeface="Inter"/>
                <a:ea typeface="Inter"/>
                <a:cs typeface="Inter"/>
                <a:sym typeface="Inter"/>
              </a:rPr>
              <a:t>Evaluating the trained model using metrics like Mean Squared Error (MSE), Mean Absolute Error (MAE), and R2 score to understand its performance on the test set.</a:t>
            </a:r>
          </a:p>
        </p:txBody>
      </p:sp>
      <p:sp>
        <p:nvSpPr>
          <p:cNvPr id="93" name="TextBox 93"/>
          <p:cNvSpPr txBox="1"/>
          <p:nvPr/>
        </p:nvSpPr>
        <p:spPr>
          <a:xfrm>
            <a:off x="10417444" y="7153423"/>
            <a:ext cx="2124859" cy="23945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00"/>
              </a:lnSpc>
            </a:pPr>
            <a:r>
              <a:rPr lang="en-US" sz="1400">
                <a:solidFill>
                  <a:srgbClr val="050A30"/>
                </a:solidFill>
                <a:latin typeface="Inter Bold"/>
                <a:ea typeface="Inter Bold"/>
                <a:cs typeface="Inter Bold"/>
                <a:sym typeface="Inter Bold"/>
              </a:rPr>
              <a:t>Streamlit Deployment:</a:t>
            </a:r>
          </a:p>
          <a:p>
            <a:pPr algn="l">
              <a:lnSpc>
                <a:spcPts val="2100"/>
              </a:lnSpc>
            </a:pPr>
            <a:r>
              <a:rPr lang="en-US" sz="1400">
                <a:solidFill>
                  <a:srgbClr val="050A30"/>
                </a:solidFill>
                <a:latin typeface="Inter"/>
                <a:ea typeface="Inter"/>
                <a:cs typeface="Inter"/>
                <a:sym typeface="Inter"/>
              </a:rPr>
              <a:t>Installing necessary packages and running the Streamlit app to serve the model are the first steps in preparing the model for deployment using Streamlit.</a:t>
            </a:r>
          </a:p>
        </p:txBody>
      </p:sp>
      <p:grpSp>
        <p:nvGrpSpPr>
          <p:cNvPr id="94" name="Group 94"/>
          <p:cNvGrpSpPr/>
          <p:nvPr/>
        </p:nvGrpSpPr>
        <p:grpSpPr>
          <a:xfrm>
            <a:off x="13219562" y="7160239"/>
            <a:ext cx="620946" cy="620946"/>
            <a:chOff x="0" y="0"/>
            <a:chExt cx="812800" cy="812800"/>
          </a:xfrm>
        </p:grpSpPr>
        <p:sp>
          <p:nvSpPr>
            <p:cNvPr id="95" name="Freeform 9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50A30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96" name="TextBox 96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21325" tIns="21325" rIns="21325" bIns="21325" rtlCol="0" anchor="ctr"/>
            <a:lstStyle/>
            <a:p>
              <a:pPr algn="ctr">
                <a:lnSpc>
                  <a:spcPts val="3299"/>
                </a:lnSpc>
              </a:pPr>
              <a:endParaRPr/>
            </a:p>
          </p:txBody>
        </p:sp>
      </p:grpSp>
      <p:sp>
        <p:nvSpPr>
          <p:cNvPr id="97" name="Freeform 97"/>
          <p:cNvSpPr/>
          <p:nvPr/>
        </p:nvSpPr>
        <p:spPr>
          <a:xfrm>
            <a:off x="13339265" y="7271009"/>
            <a:ext cx="423694" cy="336837"/>
          </a:xfrm>
          <a:custGeom>
            <a:avLst/>
            <a:gdLst/>
            <a:ahLst/>
            <a:cxnLst/>
            <a:rect l="l" t="t" r="r" b="b"/>
            <a:pathLst>
              <a:path w="423694" h="336837">
                <a:moveTo>
                  <a:pt x="0" y="0"/>
                </a:moveTo>
                <a:lnTo>
                  <a:pt x="423695" y="0"/>
                </a:lnTo>
                <a:lnTo>
                  <a:pt x="423695" y="336837"/>
                </a:lnTo>
                <a:lnTo>
                  <a:pt x="0" y="336837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4280553"/>
            <a:ext cx="1502564" cy="1477977"/>
          </a:xfrm>
          <a:custGeom>
            <a:avLst/>
            <a:gdLst/>
            <a:ahLst/>
            <a:cxnLst/>
            <a:rect l="l" t="t" r="r" b="b"/>
            <a:pathLst>
              <a:path w="1502564" h="1477977">
                <a:moveTo>
                  <a:pt x="0" y="0"/>
                </a:moveTo>
                <a:lnTo>
                  <a:pt x="1502564" y="0"/>
                </a:lnTo>
                <a:lnTo>
                  <a:pt x="1502564" y="1477977"/>
                </a:lnTo>
                <a:lnTo>
                  <a:pt x="0" y="14779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3" name="Freeform 3"/>
          <p:cNvSpPr/>
          <p:nvPr/>
        </p:nvSpPr>
        <p:spPr>
          <a:xfrm>
            <a:off x="1041170" y="7530474"/>
            <a:ext cx="1374175" cy="1391890"/>
          </a:xfrm>
          <a:custGeom>
            <a:avLst/>
            <a:gdLst/>
            <a:ahLst/>
            <a:cxnLst/>
            <a:rect l="l" t="t" r="r" b="b"/>
            <a:pathLst>
              <a:path w="1374175" h="1391890">
                <a:moveTo>
                  <a:pt x="0" y="0"/>
                </a:moveTo>
                <a:lnTo>
                  <a:pt x="1374175" y="0"/>
                </a:lnTo>
                <a:lnTo>
                  <a:pt x="1374175" y="1391889"/>
                </a:lnTo>
                <a:lnTo>
                  <a:pt x="0" y="139188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4" name="Freeform 4"/>
          <p:cNvSpPr/>
          <p:nvPr/>
        </p:nvSpPr>
        <p:spPr>
          <a:xfrm>
            <a:off x="8780810" y="7414682"/>
            <a:ext cx="2205385" cy="1507682"/>
          </a:xfrm>
          <a:custGeom>
            <a:avLst/>
            <a:gdLst/>
            <a:ahLst/>
            <a:cxnLst/>
            <a:rect l="l" t="t" r="r" b="b"/>
            <a:pathLst>
              <a:path w="2205385" h="1507682">
                <a:moveTo>
                  <a:pt x="0" y="0"/>
                </a:moveTo>
                <a:lnTo>
                  <a:pt x="2205385" y="0"/>
                </a:lnTo>
                <a:lnTo>
                  <a:pt x="2205385" y="1507681"/>
                </a:lnTo>
                <a:lnTo>
                  <a:pt x="0" y="150768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5" name="Freeform 5"/>
          <p:cNvSpPr/>
          <p:nvPr/>
        </p:nvSpPr>
        <p:spPr>
          <a:xfrm>
            <a:off x="8780810" y="4280553"/>
            <a:ext cx="2150098" cy="2068003"/>
          </a:xfrm>
          <a:custGeom>
            <a:avLst/>
            <a:gdLst/>
            <a:ahLst/>
            <a:cxnLst/>
            <a:rect l="l" t="t" r="r" b="b"/>
            <a:pathLst>
              <a:path w="2150098" h="2068003">
                <a:moveTo>
                  <a:pt x="0" y="0"/>
                </a:moveTo>
                <a:lnTo>
                  <a:pt x="2150098" y="0"/>
                </a:lnTo>
                <a:lnTo>
                  <a:pt x="2150098" y="2068003"/>
                </a:lnTo>
                <a:lnTo>
                  <a:pt x="0" y="206800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6" name="TextBox 6"/>
          <p:cNvSpPr txBox="1"/>
          <p:nvPr/>
        </p:nvSpPr>
        <p:spPr>
          <a:xfrm>
            <a:off x="2783765" y="1057275"/>
            <a:ext cx="13724009" cy="1576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32"/>
              </a:lnSpc>
            </a:pPr>
            <a:r>
              <a:rPr lang="en-US" sz="5475">
                <a:solidFill>
                  <a:srgbClr val="050A3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Conclusion &amp;</a:t>
            </a:r>
          </a:p>
          <a:p>
            <a:pPr algn="ctr">
              <a:lnSpc>
                <a:spcPts val="6132"/>
              </a:lnSpc>
            </a:pPr>
            <a:r>
              <a:rPr lang="en-US" sz="5475">
                <a:solidFill>
                  <a:srgbClr val="050A3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Recommendations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783765" y="7232997"/>
            <a:ext cx="6360235" cy="5378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2"/>
              </a:lnSpc>
            </a:pPr>
            <a:r>
              <a:rPr lang="en-US" sz="3201">
                <a:solidFill>
                  <a:srgbClr val="050A3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Coding: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971996" y="7185372"/>
            <a:ext cx="6360235" cy="5378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2"/>
              </a:lnSpc>
            </a:pPr>
            <a:r>
              <a:rPr lang="en-US" sz="3201">
                <a:solidFill>
                  <a:srgbClr val="050A3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Next Steps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797964" y="4176212"/>
            <a:ext cx="5927558" cy="5378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2"/>
              </a:lnSpc>
            </a:pPr>
            <a:r>
              <a:rPr lang="en-US" sz="3201">
                <a:solidFill>
                  <a:srgbClr val="050A3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Solving Business Problem: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797964" y="4833078"/>
            <a:ext cx="5927558" cy="11664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67031" lvl="1" indent="-183515" algn="l">
              <a:lnSpc>
                <a:spcPts val="2380"/>
              </a:lnSpc>
              <a:buFont typeface="Arial"/>
              <a:buChar char="•"/>
            </a:pPr>
            <a:r>
              <a:rPr lang="en-US" sz="1700">
                <a:solidFill>
                  <a:srgbClr val="050A30"/>
                </a:solidFill>
                <a:latin typeface="Montserrat"/>
                <a:ea typeface="Montserrat"/>
                <a:cs typeface="Montserrat"/>
                <a:sym typeface="Montserrat"/>
              </a:rPr>
              <a:t>Exceed customer Expectations</a:t>
            </a:r>
          </a:p>
          <a:p>
            <a:pPr marL="367031" lvl="1" indent="-183515" algn="l">
              <a:lnSpc>
                <a:spcPts val="2380"/>
              </a:lnSpc>
              <a:buFont typeface="Arial"/>
              <a:buChar char="•"/>
            </a:pPr>
            <a:r>
              <a:rPr lang="en-US" sz="1700">
                <a:solidFill>
                  <a:srgbClr val="050A30"/>
                </a:solidFill>
                <a:latin typeface="Montserrat"/>
                <a:ea typeface="Montserrat"/>
                <a:cs typeface="Montserrat"/>
                <a:sym typeface="Montserrat"/>
              </a:rPr>
              <a:t>Pricing Strategy</a:t>
            </a:r>
          </a:p>
          <a:p>
            <a:pPr marL="367031" lvl="1" indent="-183515" algn="l">
              <a:lnSpc>
                <a:spcPts val="2380"/>
              </a:lnSpc>
              <a:buFont typeface="Arial"/>
              <a:buChar char="•"/>
            </a:pPr>
            <a:r>
              <a:rPr lang="en-US" sz="1700">
                <a:solidFill>
                  <a:srgbClr val="050A30"/>
                </a:solidFill>
                <a:latin typeface="Montserrat"/>
                <a:ea typeface="Montserrat"/>
                <a:cs typeface="Montserrat"/>
                <a:sym typeface="Montserrat"/>
              </a:rPr>
              <a:t>Product Expertise &amp; Creativity</a:t>
            </a:r>
          </a:p>
          <a:p>
            <a:pPr marL="367031" lvl="1" indent="-183515" algn="l">
              <a:lnSpc>
                <a:spcPts val="2380"/>
              </a:lnSpc>
              <a:buFont typeface="Arial"/>
              <a:buChar char="•"/>
            </a:pPr>
            <a:r>
              <a:rPr lang="en-US" sz="1700">
                <a:solidFill>
                  <a:srgbClr val="050A30"/>
                </a:solidFill>
                <a:latin typeface="Montserrat"/>
                <a:ea typeface="Montserrat"/>
                <a:cs typeface="Montserrat"/>
                <a:sym typeface="Montserrat"/>
              </a:rPr>
              <a:t>Regulatory Compliance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783765" y="7894625"/>
            <a:ext cx="5927558" cy="2052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67031" lvl="1" indent="-183515" algn="l">
              <a:lnSpc>
                <a:spcPts val="2380"/>
              </a:lnSpc>
              <a:buFont typeface="Arial"/>
              <a:buChar char="•"/>
            </a:pPr>
            <a:r>
              <a:rPr lang="en-US" sz="1700">
                <a:solidFill>
                  <a:srgbClr val="050A30"/>
                </a:solidFill>
                <a:latin typeface="Montserrat"/>
                <a:ea typeface="Montserrat"/>
                <a:cs typeface="Montserrat"/>
                <a:sym typeface="Montserrat"/>
              </a:rPr>
              <a:t>Data Acquisition &amp; Cleaning</a:t>
            </a:r>
          </a:p>
          <a:p>
            <a:pPr marL="367031" lvl="1" indent="-183515" algn="l">
              <a:lnSpc>
                <a:spcPts val="2380"/>
              </a:lnSpc>
              <a:buFont typeface="Arial"/>
              <a:buChar char="•"/>
            </a:pPr>
            <a:r>
              <a:rPr lang="en-US" sz="1700">
                <a:solidFill>
                  <a:srgbClr val="050A30"/>
                </a:solidFill>
                <a:latin typeface="Montserrat"/>
                <a:ea typeface="Montserrat"/>
                <a:cs typeface="Montserrat"/>
                <a:sym typeface="Montserrat"/>
              </a:rPr>
              <a:t>Preprocessing</a:t>
            </a:r>
          </a:p>
          <a:p>
            <a:pPr marL="367031" lvl="1" indent="-183515" algn="l">
              <a:lnSpc>
                <a:spcPts val="2380"/>
              </a:lnSpc>
              <a:buFont typeface="Arial"/>
              <a:buChar char="•"/>
            </a:pPr>
            <a:r>
              <a:rPr lang="en-US" sz="1700">
                <a:solidFill>
                  <a:srgbClr val="050A30"/>
                </a:solidFill>
                <a:latin typeface="Montserrat"/>
                <a:ea typeface="Montserrat"/>
                <a:cs typeface="Montserrat"/>
                <a:sym typeface="Montserrat"/>
              </a:rPr>
              <a:t>Feature Engineering</a:t>
            </a:r>
          </a:p>
          <a:p>
            <a:pPr marL="367031" lvl="1" indent="-183515" algn="l">
              <a:lnSpc>
                <a:spcPts val="2380"/>
              </a:lnSpc>
              <a:buFont typeface="Arial"/>
              <a:buChar char="•"/>
            </a:pPr>
            <a:r>
              <a:rPr lang="en-US" sz="1700">
                <a:solidFill>
                  <a:srgbClr val="050A30"/>
                </a:solidFill>
                <a:latin typeface="Montserrat"/>
                <a:ea typeface="Montserrat"/>
                <a:cs typeface="Montserrat"/>
                <a:sym typeface="Montserrat"/>
              </a:rPr>
              <a:t>Model Training</a:t>
            </a:r>
          </a:p>
          <a:p>
            <a:pPr marL="367031" lvl="1" indent="-183515" algn="l">
              <a:lnSpc>
                <a:spcPts val="2380"/>
              </a:lnSpc>
              <a:buFont typeface="Arial"/>
              <a:buChar char="•"/>
            </a:pPr>
            <a:r>
              <a:rPr lang="en-US" sz="1700">
                <a:solidFill>
                  <a:srgbClr val="050A30"/>
                </a:solidFill>
                <a:latin typeface="Montserrat"/>
                <a:ea typeface="Montserrat"/>
                <a:cs typeface="Montserrat"/>
                <a:sym typeface="Montserrat"/>
              </a:rPr>
              <a:t>Model Evaluation</a:t>
            </a:r>
          </a:p>
          <a:p>
            <a:pPr marL="367031" lvl="1" indent="-183515" algn="l">
              <a:lnSpc>
                <a:spcPts val="2380"/>
              </a:lnSpc>
              <a:buFont typeface="Arial"/>
              <a:buChar char="•"/>
            </a:pPr>
            <a:r>
              <a:rPr lang="en-US" sz="1700">
                <a:solidFill>
                  <a:srgbClr val="050A30"/>
                </a:solidFill>
                <a:latin typeface="Montserrat"/>
                <a:ea typeface="Montserrat"/>
                <a:cs typeface="Montserrat"/>
                <a:sym typeface="Montserrat"/>
              </a:rPr>
              <a:t>Deployment with Streamlit</a:t>
            </a:r>
          </a:p>
          <a:p>
            <a:pPr marL="367031" lvl="1" indent="-183515" algn="l">
              <a:lnSpc>
                <a:spcPts val="2380"/>
              </a:lnSpc>
              <a:buFont typeface="Arial"/>
              <a:buChar char="•"/>
            </a:pPr>
            <a:r>
              <a:rPr lang="en-US" sz="1700">
                <a:solidFill>
                  <a:srgbClr val="050A30"/>
                </a:solidFill>
                <a:latin typeface="Montserrat"/>
                <a:ea typeface="Montserrat"/>
                <a:cs typeface="Montserrat"/>
                <a:sym typeface="Montserrat"/>
              </a:rPr>
              <a:t>Monitoring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986195" y="4176212"/>
            <a:ext cx="7076650" cy="5143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2"/>
              </a:lnSpc>
            </a:pPr>
            <a:r>
              <a:rPr lang="en-US" sz="3001">
                <a:solidFill>
                  <a:srgbClr val="050A3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Recommendations &amp; Future Work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988058" y="4833078"/>
            <a:ext cx="5927558" cy="1461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67031" lvl="1" indent="-183515" algn="l">
              <a:lnSpc>
                <a:spcPts val="2380"/>
              </a:lnSpc>
              <a:buFont typeface="Arial"/>
              <a:buChar char="•"/>
            </a:pPr>
            <a:r>
              <a:rPr lang="en-US" sz="1700">
                <a:solidFill>
                  <a:srgbClr val="050A30"/>
                </a:solidFill>
                <a:latin typeface="Montserrat"/>
                <a:ea typeface="Montserrat"/>
                <a:cs typeface="Montserrat"/>
                <a:sym typeface="Montserrat"/>
              </a:rPr>
              <a:t>Model Improvement (Random Forest)</a:t>
            </a:r>
          </a:p>
          <a:p>
            <a:pPr marL="367031" lvl="1" indent="-183515" algn="l">
              <a:lnSpc>
                <a:spcPts val="2380"/>
              </a:lnSpc>
              <a:buFont typeface="Arial"/>
              <a:buChar char="•"/>
            </a:pPr>
            <a:r>
              <a:rPr lang="en-US" sz="1700">
                <a:solidFill>
                  <a:srgbClr val="050A30"/>
                </a:solidFill>
                <a:latin typeface="Montserrat"/>
                <a:ea typeface="Montserrat"/>
                <a:cs typeface="Montserrat"/>
                <a:sym typeface="Montserrat"/>
              </a:rPr>
              <a:t>Feature Engineering (adding new features)</a:t>
            </a:r>
          </a:p>
          <a:p>
            <a:pPr marL="367031" lvl="1" indent="-183515" algn="l">
              <a:lnSpc>
                <a:spcPts val="2380"/>
              </a:lnSpc>
              <a:buFont typeface="Arial"/>
              <a:buChar char="•"/>
            </a:pPr>
            <a:r>
              <a:rPr lang="en-US" sz="1700">
                <a:solidFill>
                  <a:srgbClr val="050A30"/>
                </a:solidFill>
                <a:latin typeface="Montserrat"/>
                <a:ea typeface="Montserrat"/>
                <a:cs typeface="Montserrat"/>
                <a:sym typeface="Montserrat"/>
              </a:rPr>
              <a:t>Data Increase</a:t>
            </a:r>
          </a:p>
          <a:p>
            <a:pPr marL="367031" lvl="1" indent="-183515" algn="l">
              <a:lnSpc>
                <a:spcPts val="2380"/>
              </a:lnSpc>
              <a:buFont typeface="Arial"/>
              <a:buChar char="•"/>
            </a:pPr>
            <a:r>
              <a:rPr lang="en-US" sz="1700">
                <a:solidFill>
                  <a:srgbClr val="050A30"/>
                </a:solidFill>
                <a:latin typeface="Montserrat"/>
                <a:ea typeface="Montserrat"/>
                <a:cs typeface="Montserrat"/>
                <a:sym typeface="Montserrat"/>
              </a:rPr>
              <a:t>Monitoring &amp; Maintenance</a:t>
            </a:r>
          </a:p>
          <a:p>
            <a:pPr marL="367031" lvl="1" indent="-183515" algn="l">
              <a:lnSpc>
                <a:spcPts val="2380"/>
              </a:lnSpc>
              <a:buFont typeface="Arial"/>
              <a:buChar char="•"/>
            </a:pPr>
            <a:r>
              <a:rPr lang="en-US" sz="1700">
                <a:solidFill>
                  <a:srgbClr val="050A30"/>
                </a:solidFill>
                <a:latin typeface="Montserrat"/>
                <a:ea typeface="Montserrat"/>
                <a:cs typeface="Montserrat"/>
                <a:sym typeface="Montserrat"/>
              </a:rPr>
              <a:t>Compliance &amp; Security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988058" y="7894625"/>
            <a:ext cx="5927558" cy="11664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67031" lvl="1" indent="-183515" algn="l">
              <a:lnSpc>
                <a:spcPts val="2380"/>
              </a:lnSpc>
              <a:buFont typeface="Arial"/>
              <a:buChar char="•"/>
            </a:pPr>
            <a:r>
              <a:rPr lang="en-US" sz="1700">
                <a:solidFill>
                  <a:srgbClr val="050A30"/>
                </a:solidFill>
                <a:latin typeface="Montserrat"/>
                <a:ea typeface="Montserrat"/>
                <a:cs typeface="Montserrat"/>
                <a:sym typeface="Montserrat"/>
              </a:rPr>
              <a:t>Evaluate advanced models</a:t>
            </a:r>
          </a:p>
          <a:p>
            <a:pPr marL="367031" lvl="1" indent="-183515" algn="l">
              <a:lnSpc>
                <a:spcPts val="2380"/>
              </a:lnSpc>
              <a:buFont typeface="Arial"/>
              <a:buChar char="•"/>
            </a:pPr>
            <a:r>
              <a:rPr lang="en-US" sz="1700">
                <a:solidFill>
                  <a:srgbClr val="050A30"/>
                </a:solidFill>
                <a:latin typeface="Montserrat"/>
                <a:ea typeface="Montserrat"/>
                <a:cs typeface="Montserrat"/>
                <a:sym typeface="Montserrat"/>
              </a:rPr>
              <a:t>Implement monitoring tools</a:t>
            </a:r>
          </a:p>
          <a:p>
            <a:pPr marL="367031" lvl="1" indent="-183515" algn="l">
              <a:lnSpc>
                <a:spcPts val="2380"/>
              </a:lnSpc>
              <a:buFont typeface="Arial"/>
              <a:buChar char="•"/>
            </a:pPr>
            <a:r>
              <a:rPr lang="en-US" sz="1700">
                <a:solidFill>
                  <a:srgbClr val="050A30"/>
                </a:solidFill>
                <a:latin typeface="Montserrat"/>
                <a:ea typeface="Montserrat"/>
                <a:cs typeface="Montserrat"/>
                <a:sym typeface="Montserrat"/>
              </a:rPr>
              <a:t>Gather user feedback</a:t>
            </a:r>
          </a:p>
          <a:p>
            <a:pPr marL="367031" lvl="1" indent="-183515" algn="l">
              <a:lnSpc>
                <a:spcPts val="2380"/>
              </a:lnSpc>
              <a:buFont typeface="Arial"/>
              <a:buChar char="•"/>
            </a:pPr>
            <a:r>
              <a:rPr lang="en-US" sz="1700">
                <a:solidFill>
                  <a:srgbClr val="050A30"/>
                </a:solidFill>
                <a:latin typeface="Montserrat"/>
                <a:ea typeface="Montserrat"/>
                <a:cs typeface="Montserrat"/>
                <a:sym typeface="Montserrat"/>
              </a:rPr>
              <a:t>Ensure comprehensive documentation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291840" y="3333037"/>
            <a:ext cx="14967460" cy="4717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2"/>
              </a:lnSpc>
            </a:pPr>
            <a:r>
              <a:rPr lang="en-US" sz="2801">
                <a:solidFill>
                  <a:srgbClr val="050A3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The NLP for H-Insurelite: </a:t>
            </a:r>
          </a:p>
        </p:txBody>
      </p:sp>
      <p:grpSp>
        <p:nvGrpSpPr>
          <p:cNvPr id="16" name="Group 8">
            <a:extLst>
              <a:ext uri="{FF2B5EF4-FFF2-40B4-BE49-F238E27FC236}">
                <a16:creationId xmlns:a16="http://schemas.microsoft.com/office/drawing/2014/main" id="{657C0521-D9C5-47C2-59CC-F260D154B038}"/>
              </a:ext>
            </a:extLst>
          </p:cNvPr>
          <p:cNvGrpSpPr/>
          <p:nvPr/>
        </p:nvGrpSpPr>
        <p:grpSpPr>
          <a:xfrm>
            <a:off x="0" y="0"/>
            <a:ext cx="16192500" cy="172508"/>
            <a:chOff x="0" y="0"/>
            <a:chExt cx="4264691" cy="45434"/>
          </a:xfrm>
        </p:grpSpPr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0D42EE5D-723B-3C22-8517-89A3C10CA5EF}"/>
                </a:ext>
              </a:extLst>
            </p:cNvPr>
            <p:cNvSpPr/>
            <p:nvPr/>
          </p:nvSpPr>
          <p:spPr>
            <a:xfrm>
              <a:off x="0" y="0"/>
              <a:ext cx="4264691" cy="45434"/>
            </a:xfrm>
            <a:custGeom>
              <a:avLst/>
              <a:gdLst/>
              <a:ahLst/>
              <a:cxnLst/>
              <a:rect l="l" t="t" r="r" b="b"/>
              <a:pathLst>
                <a:path w="4264691" h="45434">
                  <a:moveTo>
                    <a:pt x="0" y="0"/>
                  </a:moveTo>
                  <a:lnTo>
                    <a:pt x="4264691" y="0"/>
                  </a:lnTo>
                  <a:lnTo>
                    <a:pt x="4264691" y="45434"/>
                  </a:lnTo>
                  <a:lnTo>
                    <a:pt x="0" y="45434"/>
                  </a:lnTo>
                  <a:close/>
                </a:path>
              </a:pathLst>
            </a:custGeom>
            <a:solidFill>
              <a:srgbClr val="38B6FF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18" name="TextBox 10">
              <a:extLst>
                <a:ext uri="{FF2B5EF4-FFF2-40B4-BE49-F238E27FC236}">
                  <a16:creationId xmlns:a16="http://schemas.microsoft.com/office/drawing/2014/main" id="{C436B7CF-9708-D0CA-B5CC-5D63A15424E5}"/>
                </a:ext>
              </a:extLst>
            </p:cNvPr>
            <p:cNvSpPr txBox="1"/>
            <p:nvPr/>
          </p:nvSpPr>
          <p:spPr>
            <a:xfrm>
              <a:off x="0" y="-57150"/>
              <a:ext cx="4264691" cy="1025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9"/>
                </a:lnSpc>
              </a:pPr>
              <a:endParaRPr/>
            </a:p>
          </p:txBody>
        </p:sp>
      </p:grpSp>
      <p:grpSp>
        <p:nvGrpSpPr>
          <p:cNvPr id="19" name="Group 11">
            <a:extLst>
              <a:ext uri="{FF2B5EF4-FFF2-40B4-BE49-F238E27FC236}">
                <a16:creationId xmlns:a16="http://schemas.microsoft.com/office/drawing/2014/main" id="{38DE8292-3B2F-2FC6-1C38-C28DD6FDF31B}"/>
              </a:ext>
            </a:extLst>
          </p:cNvPr>
          <p:cNvGrpSpPr/>
          <p:nvPr/>
        </p:nvGrpSpPr>
        <p:grpSpPr>
          <a:xfrm>
            <a:off x="16192500" y="10137246"/>
            <a:ext cx="2283181" cy="167947"/>
            <a:chOff x="0" y="0"/>
            <a:chExt cx="601332" cy="44233"/>
          </a:xfrm>
        </p:grpSpPr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598BE609-CADF-0EA8-1AFF-5B49DC667C9B}"/>
                </a:ext>
              </a:extLst>
            </p:cNvPr>
            <p:cNvSpPr/>
            <p:nvPr/>
          </p:nvSpPr>
          <p:spPr>
            <a:xfrm>
              <a:off x="0" y="0"/>
              <a:ext cx="601332" cy="44233"/>
            </a:xfrm>
            <a:custGeom>
              <a:avLst/>
              <a:gdLst/>
              <a:ahLst/>
              <a:cxnLst/>
              <a:rect l="l" t="t" r="r" b="b"/>
              <a:pathLst>
                <a:path w="601332" h="44233">
                  <a:moveTo>
                    <a:pt x="0" y="0"/>
                  </a:moveTo>
                  <a:lnTo>
                    <a:pt x="601332" y="0"/>
                  </a:lnTo>
                  <a:lnTo>
                    <a:pt x="601332" y="44233"/>
                  </a:lnTo>
                  <a:lnTo>
                    <a:pt x="0" y="44233"/>
                  </a:lnTo>
                  <a:close/>
                </a:path>
              </a:pathLst>
            </a:custGeom>
            <a:solidFill>
              <a:srgbClr val="38B6FF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21" name="TextBox 13">
              <a:extLst>
                <a:ext uri="{FF2B5EF4-FFF2-40B4-BE49-F238E27FC236}">
                  <a16:creationId xmlns:a16="http://schemas.microsoft.com/office/drawing/2014/main" id="{BD5C840B-3E38-7E8E-F424-B1F613006EDB}"/>
                </a:ext>
              </a:extLst>
            </p:cNvPr>
            <p:cNvSpPr txBox="1"/>
            <p:nvPr/>
          </p:nvSpPr>
          <p:spPr>
            <a:xfrm>
              <a:off x="0" y="-57150"/>
              <a:ext cx="601332" cy="1013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6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16338" y="-1637365"/>
            <a:ext cx="16998122" cy="6433476"/>
            <a:chOff x="0" y="0"/>
            <a:chExt cx="4476872" cy="169441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476872" cy="1694413"/>
            </a:xfrm>
            <a:custGeom>
              <a:avLst/>
              <a:gdLst/>
              <a:ahLst/>
              <a:cxnLst/>
              <a:rect l="l" t="t" r="r" b="b"/>
              <a:pathLst>
                <a:path w="4476872" h="1694413">
                  <a:moveTo>
                    <a:pt x="45546" y="0"/>
                  </a:moveTo>
                  <a:lnTo>
                    <a:pt x="4431326" y="0"/>
                  </a:lnTo>
                  <a:cubicBezTo>
                    <a:pt x="4443406" y="0"/>
                    <a:pt x="4454990" y="4799"/>
                    <a:pt x="4463532" y="13340"/>
                  </a:cubicBezTo>
                  <a:cubicBezTo>
                    <a:pt x="4472073" y="21882"/>
                    <a:pt x="4476872" y="33466"/>
                    <a:pt x="4476872" y="45546"/>
                  </a:cubicBezTo>
                  <a:lnTo>
                    <a:pt x="4476872" y="1648868"/>
                  </a:lnTo>
                  <a:cubicBezTo>
                    <a:pt x="4476872" y="1660947"/>
                    <a:pt x="4472073" y="1672532"/>
                    <a:pt x="4463532" y="1681073"/>
                  </a:cubicBezTo>
                  <a:cubicBezTo>
                    <a:pt x="4454990" y="1689615"/>
                    <a:pt x="4443406" y="1694413"/>
                    <a:pt x="4431326" y="1694413"/>
                  </a:cubicBezTo>
                  <a:lnTo>
                    <a:pt x="45546" y="1694413"/>
                  </a:lnTo>
                  <a:cubicBezTo>
                    <a:pt x="33466" y="1694413"/>
                    <a:pt x="21882" y="1689615"/>
                    <a:pt x="13340" y="1681073"/>
                  </a:cubicBezTo>
                  <a:cubicBezTo>
                    <a:pt x="4799" y="1672532"/>
                    <a:pt x="0" y="1660947"/>
                    <a:pt x="0" y="1648868"/>
                  </a:cubicBezTo>
                  <a:lnTo>
                    <a:pt x="0" y="45546"/>
                  </a:lnTo>
                  <a:cubicBezTo>
                    <a:pt x="0" y="33466"/>
                    <a:pt x="4799" y="21882"/>
                    <a:pt x="13340" y="13340"/>
                  </a:cubicBezTo>
                  <a:cubicBezTo>
                    <a:pt x="21882" y="4799"/>
                    <a:pt x="33466" y="0"/>
                    <a:pt x="45546" y="0"/>
                  </a:cubicBezTo>
                  <a:close/>
                </a:path>
              </a:pathLst>
            </a:custGeom>
            <a:solidFill>
              <a:srgbClr val="3A9BDC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476872" cy="17325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287449" y="3253062"/>
            <a:ext cx="2141541" cy="2141541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-156812" y="-5088"/>
              <a:ext cx="6663624" cy="6360176"/>
            </a:xfrm>
            <a:custGeom>
              <a:avLst/>
              <a:gdLst/>
              <a:ahLst/>
              <a:cxnLst/>
              <a:rect l="l" t="t" r="r" b="b"/>
              <a:pathLst>
                <a:path w="6663624" h="6360176">
                  <a:moveTo>
                    <a:pt x="3331812" y="5088"/>
                  </a:moveTo>
                  <a:lnTo>
                    <a:pt x="3331812" y="5088"/>
                  </a:lnTo>
                  <a:cubicBezTo>
                    <a:pt x="2194111" y="0"/>
                    <a:pt x="1140649" y="604036"/>
                    <a:pt x="570324" y="1588475"/>
                  </a:cubicBezTo>
                  <a:cubicBezTo>
                    <a:pt x="0" y="2572913"/>
                    <a:pt x="0" y="3787263"/>
                    <a:pt x="570324" y="4771701"/>
                  </a:cubicBezTo>
                  <a:cubicBezTo>
                    <a:pt x="1140649" y="5756140"/>
                    <a:pt x="2194111" y="6360176"/>
                    <a:pt x="3331812" y="6355088"/>
                  </a:cubicBezTo>
                  <a:cubicBezTo>
                    <a:pt x="4469513" y="6360176"/>
                    <a:pt x="5522976" y="5756140"/>
                    <a:pt x="6093300" y="4771701"/>
                  </a:cubicBezTo>
                  <a:cubicBezTo>
                    <a:pt x="6663624" y="3787263"/>
                    <a:pt x="6663624" y="2572913"/>
                    <a:pt x="6093300" y="1588475"/>
                  </a:cubicBezTo>
                  <a:cubicBezTo>
                    <a:pt x="5522976" y="604036"/>
                    <a:pt x="4469513" y="0"/>
                    <a:pt x="3331812" y="5088"/>
                  </a:cubicBezTo>
                  <a:close/>
                </a:path>
              </a:pathLst>
            </a:custGeom>
            <a:solidFill>
              <a:srgbClr val="233DFF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7" name="Freeform 7"/>
            <p:cNvSpPr/>
            <p:nvPr/>
          </p:nvSpPr>
          <p:spPr>
            <a:xfrm>
              <a:off x="284320" y="415956"/>
              <a:ext cx="5781360" cy="5518089"/>
            </a:xfrm>
            <a:custGeom>
              <a:avLst/>
              <a:gdLst/>
              <a:ahLst/>
              <a:cxnLst/>
              <a:rect l="l" t="t" r="r" b="b"/>
              <a:pathLst>
                <a:path w="5781360" h="5518089">
                  <a:moveTo>
                    <a:pt x="2890680" y="4414"/>
                  </a:moveTo>
                  <a:cubicBezTo>
                    <a:pt x="1903611" y="0"/>
                    <a:pt x="989627" y="524062"/>
                    <a:pt x="494813" y="1378160"/>
                  </a:cubicBezTo>
                  <a:cubicBezTo>
                    <a:pt x="0" y="2232259"/>
                    <a:pt x="0" y="3285829"/>
                    <a:pt x="494813" y="4139928"/>
                  </a:cubicBezTo>
                  <a:cubicBezTo>
                    <a:pt x="989627" y="4994026"/>
                    <a:pt x="1903611" y="5518088"/>
                    <a:pt x="2890680" y="5513674"/>
                  </a:cubicBezTo>
                  <a:cubicBezTo>
                    <a:pt x="3877749" y="5518088"/>
                    <a:pt x="4791733" y="4994026"/>
                    <a:pt x="5286547" y="4139928"/>
                  </a:cubicBezTo>
                  <a:cubicBezTo>
                    <a:pt x="5781360" y="3285829"/>
                    <a:pt x="5781360" y="2232259"/>
                    <a:pt x="5286547" y="1378161"/>
                  </a:cubicBezTo>
                  <a:cubicBezTo>
                    <a:pt x="4791733" y="524062"/>
                    <a:pt x="3877749" y="0"/>
                    <a:pt x="2890680" y="4414"/>
                  </a:cubicBezTo>
                  <a:close/>
                </a:path>
              </a:pathLst>
            </a:custGeom>
            <a:blipFill>
              <a:blip r:embed="rId2"/>
              <a:stretch>
                <a:fillRect l="-2" r="-2"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4574725" y="3253062"/>
            <a:ext cx="2141541" cy="2141541"/>
            <a:chOff x="0" y="0"/>
            <a:chExt cx="6350000" cy="6350000"/>
          </a:xfrm>
        </p:grpSpPr>
        <p:sp>
          <p:nvSpPr>
            <p:cNvPr id="9" name="Freeform 9"/>
            <p:cNvSpPr/>
            <p:nvPr/>
          </p:nvSpPr>
          <p:spPr>
            <a:xfrm>
              <a:off x="-156812" y="-5088"/>
              <a:ext cx="6663624" cy="6360176"/>
            </a:xfrm>
            <a:custGeom>
              <a:avLst/>
              <a:gdLst/>
              <a:ahLst/>
              <a:cxnLst/>
              <a:rect l="l" t="t" r="r" b="b"/>
              <a:pathLst>
                <a:path w="6663624" h="6360176">
                  <a:moveTo>
                    <a:pt x="3331812" y="5088"/>
                  </a:moveTo>
                  <a:lnTo>
                    <a:pt x="3331812" y="5088"/>
                  </a:lnTo>
                  <a:cubicBezTo>
                    <a:pt x="2194111" y="0"/>
                    <a:pt x="1140649" y="604036"/>
                    <a:pt x="570324" y="1588475"/>
                  </a:cubicBezTo>
                  <a:cubicBezTo>
                    <a:pt x="0" y="2572913"/>
                    <a:pt x="0" y="3787263"/>
                    <a:pt x="570324" y="4771701"/>
                  </a:cubicBezTo>
                  <a:cubicBezTo>
                    <a:pt x="1140649" y="5756140"/>
                    <a:pt x="2194111" y="6360176"/>
                    <a:pt x="3331812" y="6355088"/>
                  </a:cubicBezTo>
                  <a:cubicBezTo>
                    <a:pt x="4469513" y="6360176"/>
                    <a:pt x="5522976" y="5756140"/>
                    <a:pt x="6093300" y="4771701"/>
                  </a:cubicBezTo>
                  <a:cubicBezTo>
                    <a:pt x="6663624" y="3787263"/>
                    <a:pt x="6663624" y="2572913"/>
                    <a:pt x="6093300" y="1588475"/>
                  </a:cubicBezTo>
                  <a:cubicBezTo>
                    <a:pt x="5522976" y="604036"/>
                    <a:pt x="4469513" y="0"/>
                    <a:pt x="3331812" y="5088"/>
                  </a:cubicBezTo>
                  <a:close/>
                </a:path>
              </a:pathLst>
            </a:custGeom>
            <a:solidFill>
              <a:srgbClr val="233DFF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284320" y="415956"/>
              <a:ext cx="5781360" cy="5518089"/>
            </a:xfrm>
            <a:custGeom>
              <a:avLst/>
              <a:gdLst/>
              <a:ahLst/>
              <a:cxnLst/>
              <a:rect l="l" t="t" r="r" b="b"/>
              <a:pathLst>
                <a:path w="5781360" h="5518089">
                  <a:moveTo>
                    <a:pt x="2890680" y="4414"/>
                  </a:moveTo>
                  <a:cubicBezTo>
                    <a:pt x="1903611" y="0"/>
                    <a:pt x="989627" y="524062"/>
                    <a:pt x="494813" y="1378160"/>
                  </a:cubicBezTo>
                  <a:cubicBezTo>
                    <a:pt x="0" y="2232259"/>
                    <a:pt x="0" y="3285829"/>
                    <a:pt x="494813" y="4139928"/>
                  </a:cubicBezTo>
                  <a:cubicBezTo>
                    <a:pt x="989627" y="4994026"/>
                    <a:pt x="1903611" y="5518088"/>
                    <a:pt x="2890680" y="5513674"/>
                  </a:cubicBezTo>
                  <a:cubicBezTo>
                    <a:pt x="3877749" y="5518088"/>
                    <a:pt x="4791733" y="4994026"/>
                    <a:pt x="5286547" y="4139928"/>
                  </a:cubicBezTo>
                  <a:cubicBezTo>
                    <a:pt x="5781360" y="3285829"/>
                    <a:pt x="5781360" y="2232259"/>
                    <a:pt x="5286547" y="1378161"/>
                  </a:cubicBezTo>
                  <a:cubicBezTo>
                    <a:pt x="4791733" y="524062"/>
                    <a:pt x="3877749" y="0"/>
                    <a:pt x="2890680" y="4414"/>
                  </a:cubicBezTo>
                  <a:close/>
                </a:path>
              </a:pathLst>
            </a:custGeom>
            <a:blipFill>
              <a:blip r:embed="rId3"/>
              <a:stretch>
                <a:fillRect l="-30" r="-30"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7862002" y="3253062"/>
            <a:ext cx="2141541" cy="2141541"/>
            <a:chOff x="0" y="0"/>
            <a:chExt cx="6350000" cy="6350000"/>
          </a:xfrm>
        </p:grpSpPr>
        <p:sp>
          <p:nvSpPr>
            <p:cNvPr id="12" name="Freeform 12"/>
            <p:cNvSpPr/>
            <p:nvPr/>
          </p:nvSpPr>
          <p:spPr>
            <a:xfrm>
              <a:off x="-156812" y="-5088"/>
              <a:ext cx="6663624" cy="6360176"/>
            </a:xfrm>
            <a:custGeom>
              <a:avLst/>
              <a:gdLst/>
              <a:ahLst/>
              <a:cxnLst/>
              <a:rect l="l" t="t" r="r" b="b"/>
              <a:pathLst>
                <a:path w="6663624" h="6360176">
                  <a:moveTo>
                    <a:pt x="3331812" y="5088"/>
                  </a:moveTo>
                  <a:lnTo>
                    <a:pt x="3331812" y="5088"/>
                  </a:lnTo>
                  <a:cubicBezTo>
                    <a:pt x="2194111" y="0"/>
                    <a:pt x="1140649" y="604036"/>
                    <a:pt x="570324" y="1588475"/>
                  </a:cubicBezTo>
                  <a:cubicBezTo>
                    <a:pt x="0" y="2572913"/>
                    <a:pt x="0" y="3787263"/>
                    <a:pt x="570324" y="4771701"/>
                  </a:cubicBezTo>
                  <a:cubicBezTo>
                    <a:pt x="1140649" y="5756140"/>
                    <a:pt x="2194111" y="6360176"/>
                    <a:pt x="3331812" y="6355088"/>
                  </a:cubicBezTo>
                  <a:cubicBezTo>
                    <a:pt x="4469513" y="6360176"/>
                    <a:pt x="5522976" y="5756140"/>
                    <a:pt x="6093300" y="4771701"/>
                  </a:cubicBezTo>
                  <a:cubicBezTo>
                    <a:pt x="6663624" y="3787263"/>
                    <a:pt x="6663624" y="2572913"/>
                    <a:pt x="6093300" y="1588475"/>
                  </a:cubicBezTo>
                  <a:cubicBezTo>
                    <a:pt x="5522976" y="604036"/>
                    <a:pt x="4469513" y="0"/>
                    <a:pt x="3331812" y="5088"/>
                  </a:cubicBezTo>
                  <a:close/>
                </a:path>
              </a:pathLst>
            </a:custGeom>
            <a:solidFill>
              <a:srgbClr val="233DFF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284320" y="415956"/>
              <a:ext cx="5781360" cy="5518089"/>
            </a:xfrm>
            <a:custGeom>
              <a:avLst/>
              <a:gdLst/>
              <a:ahLst/>
              <a:cxnLst/>
              <a:rect l="l" t="t" r="r" b="b"/>
              <a:pathLst>
                <a:path w="5781360" h="5518089">
                  <a:moveTo>
                    <a:pt x="2890680" y="4414"/>
                  </a:moveTo>
                  <a:cubicBezTo>
                    <a:pt x="1903611" y="0"/>
                    <a:pt x="989627" y="524062"/>
                    <a:pt x="494813" y="1378160"/>
                  </a:cubicBezTo>
                  <a:cubicBezTo>
                    <a:pt x="0" y="2232259"/>
                    <a:pt x="0" y="3285829"/>
                    <a:pt x="494813" y="4139928"/>
                  </a:cubicBezTo>
                  <a:cubicBezTo>
                    <a:pt x="989627" y="4994026"/>
                    <a:pt x="1903611" y="5518088"/>
                    <a:pt x="2890680" y="5513674"/>
                  </a:cubicBezTo>
                  <a:cubicBezTo>
                    <a:pt x="3877749" y="5518088"/>
                    <a:pt x="4791733" y="4994026"/>
                    <a:pt x="5286547" y="4139928"/>
                  </a:cubicBezTo>
                  <a:cubicBezTo>
                    <a:pt x="5781360" y="3285829"/>
                    <a:pt x="5781360" y="2232259"/>
                    <a:pt x="5286547" y="1378161"/>
                  </a:cubicBezTo>
                  <a:cubicBezTo>
                    <a:pt x="4791733" y="524062"/>
                    <a:pt x="3877749" y="0"/>
                    <a:pt x="2890680" y="4414"/>
                  </a:cubicBezTo>
                  <a:close/>
                </a:path>
              </a:pathLst>
            </a:custGeom>
            <a:blipFill>
              <a:blip r:embed="rId4"/>
              <a:stretch>
                <a:fillRect l="223" r="223"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4" name="Group 14"/>
          <p:cNvGrpSpPr>
            <a:grpSpLocks noChangeAspect="1"/>
          </p:cNvGrpSpPr>
          <p:nvPr/>
        </p:nvGrpSpPr>
        <p:grpSpPr>
          <a:xfrm>
            <a:off x="11151971" y="3253062"/>
            <a:ext cx="2141541" cy="2141541"/>
            <a:chOff x="0" y="0"/>
            <a:chExt cx="6350000" cy="6350000"/>
          </a:xfrm>
        </p:grpSpPr>
        <p:sp>
          <p:nvSpPr>
            <p:cNvPr id="15" name="Freeform 15"/>
            <p:cNvSpPr/>
            <p:nvPr/>
          </p:nvSpPr>
          <p:spPr>
            <a:xfrm>
              <a:off x="-156812" y="-5088"/>
              <a:ext cx="6663624" cy="6360176"/>
            </a:xfrm>
            <a:custGeom>
              <a:avLst/>
              <a:gdLst/>
              <a:ahLst/>
              <a:cxnLst/>
              <a:rect l="l" t="t" r="r" b="b"/>
              <a:pathLst>
                <a:path w="6663624" h="6360176">
                  <a:moveTo>
                    <a:pt x="3331812" y="5088"/>
                  </a:moveTo>
                  <a:lnTo>
                    <a:pt x="3331812" y="5088"/>
                  </a:lnTo>
                  <a:cubicBezTo>
                    <a:pt x="2194111" y="0"/>
                    <a:pt x="1140649" y="604036"/>
                    <a:pt x="570324" y="1588475"/>
                  </a:cubicBezTo>
                  <a:cubicBezTo>
                    <a:pt x="0" y="2572913"/>
                    <a:pt x="0" y="3787263"/>
                    <a:pt x="570324" y="4771701"/>
                  </a:cubicBezTo>
                  <a:cubicBezTo>
                    <a:pt x="1140649" y="5756140"/>
                    <a:pt x="2194111" y="6360176"/>
                    <a:pt x="3331812" y="6355088"/>
                  </a:cubicBezTo>
                  <a:cubicBezTo>
                    <a:pt x="4469513" y="6360176"/>
                    <a:pt x="5522976" y="5756140"/>
                    <a:pt x="6093300" y="4771701"/>
                  </a:cubicBezTo>
                  <a:cubicBezTo>
                    <a:pt x="6663624" y="3787263"/>
                    <a:pt x="6663624" y="2572913"/>
                    <a:pt x="6093300" y="1588475"/>
                  </a:cubicBezTo>
                  <a:cubicBezTo>
                    <a:pt x="5522976" y="604036"/>
                    <a:pt x="4469513" y="0"/>
                    <a:pt x="3331812" y="5088"/>
                  </a:cubicBezTo>
                  <a:close/>
                </a:path>
              </a:pathLst>
            </a:custGeom>
            <a:solidFill>
              <a:srgbClr val="233DFF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284320" y="415956"/>
              <a:ext cx="5781360" cy="5518089"/>
            </a:xfrm>
            <a:custGeom>
              <a:avLst/>
              <a:gdLst/>
              <a:ahLst/>
              <a:cxnLst/>
              <a:rect l="l" t="t" r="r" b="b"/>
              <a:pathLst>
                <a:path w="5781360" h="5518089">
                  <a:moveTo>
                    <a:pt x="2890680" y="4414"/>
                  </a:moveTo>
                  <a:cubicBezTo>
                    <a:pt x="1903611" y="0"/>
                    <a:pt x="989627" y="524062"/>
                    <a:pt x="494813" y="1378160"/>
                  </a:cubicBezTo>
                  <a:cubicBezTo>
                    <a:pt x="0" y="2232259"/>
                    <a:pt x="0" y="3285829"/>
                    <a:pt x="494813" y="4139928"/>
                  </a:cubicBezTo>
                  <a:cubicBezTo>
                    <a:pt x="989627" y="4994026"/>
                    <a:pt x="1903611" y="5518088"/>
                    <a:pt x="2890680" y="5513674"/>
                  </a:cubicBezTo>
                  <a:cubicBezTo>
                    <a:pt x="3877749" y="5518088"/>
                    <a:pt x="4791733" y="4994026"/>
                    <a:pt x="5286547" y="4139928"/>
                  </a:cubicBezTo>
                  <a:cubicBezTo>
                    <a:pt x="5781360" y="3285829"/>
                    <a:pt x="5781360" y="2232259"/>
                    <a:pt x="5286547" y="1378161"/>
                  </a:cubicBezTo>
                  <a:cubicBezTo>
                    <a:pt x="4791733" y="524062"/>
                    <a:pt x="3877749" y="0"/>
                    <a:pt x="2890680" y="4414"/>
                  </a:cubicBezTo>
                  <a:close/>
                </a:path>
              </a:pathLst>
            </a:custGeom>
            <a:blipFill>
              <a:blip r:embed="rId5"/>
              <a:stretch>
                <a:fillRect l="223" r="223"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7" name="Group 17"/>
          <p:cNvGrpSpPr>
            <a:grpSpLocks noChangeAspect="1"/>
          </p:cNvGrpSpPr>
          <p:nvPr/>
        </p:nvGrpSpPr>
        <p:grpSpPr>
          <a:xfrm>
            <a:off x="14441940" y="3253062"/>
            <a:ext cx="2141541" cy="2141541"/>
            <a:chOff x="0" y="0"/>
            <a:chExt cx="6350000" cy="6350000"/>
          </a:xfrm>
        </p:grpSpPr>
        <p:sp>
          <p:nvSpPr>
            <p:cNvPr id="18" name="Freeform 18"/>
            <p:cNvSpPr/>
            <p:nvPr/>
          </p:nvSpPr>
          <p:spPr>
            <a:xfrm>
              <a:off x="-156812" y="-5088"/>
              <a:ext cx="6663624" cy="6360176"/>
            </a:xfrm>
            <a:custGeom>
              <a:avLst/>
              <a:gdLst/>
              <a:ahLst/>
              <a:cxnLst/>
              <a:rect l="l" t="t" r="r" b="b"/>
              <a:pathLst>
                <a:path w="6663624" h="6360176">
                  <a:moveTo>
                    <a:pt x="3331812" y="5088"/>
                  </a:moveTo>
                  <a:lnTo>
                    <a:pt x="3331812" y="5088"/>
                  </a:lnTo>
                  <a:cubicBezTo>
                    <a:pt x="2194111" y="0"/>
                    <a:pt x="1140649" y="604036"/>
                    <a:pt x="570324" y="1588475"/>
                  </a:cubicBezTo>
                  <a:cubicBezTo>
                    <a:pt x="0" y="2572913"/>
                    <a:pt x="0" y="3787263"/>
                    <a:pt x="570324" y="4771701"/>
                  </a:cubicBezTo>
                  <a:cubicBezTo>
                    <a:pt x="1140649" y="5756140"/>
                    <a:pt x="2194111" y="6360176"/>
                    <a:pt x="3331812" y="6355088"/>
                  </a:cubicBezTo>
                  <a:cubicBezTo>
                    <a:pt x="4469513" y="6360176"/>
                    <a:pt x="5522976" y="5756140"/>
                    <a:pt x="6093300" y="4771701"/>
                  </a:cubicBezTo>
                  <a:cubicBezTo>
                    <a:pt x="6663624" y="3787263"/>
                    <a:pt x="6663624" y="2572913"/>
                    <a:pt x="6093300" y="1588475"/>
                  </a:cubicBezTo>
                  <a:cubicBezTo>
                    <a:pt x="5522976" y="604036"/>
                    <a:pt x="4469513" y="0"/>
                    <a:pt x="3331812" y="5088"/>
                  </a:cubicBezTo>
                  <a:close/>
                </a:path>
              </a:pathLst>
            </a:custGeom>
            <a:solidFill>
              <a:srgbClr val="233DFF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19" name="Freeform 19"/>
            <p:cNvSpPr/>
            <p:nvPr/>
          </p:nvSpPr>
          <p:spPr>
            <a:xfrm>
              <a:off x="284320" y="415956"/>
              <a:ext cx="5781360" cy="5518089"/>
            </a:xfrm>
            <a:custGeom>
              <a:avLst/>
              <a:gdLst/>
              <a:ahLst/>
              <a:cxnLst/>
              <a:rect l="l" t="t" r="r" b="b"/>
              <a:pathLst>
                <a:path w="5781360" h="5518089">
                  <a:moveTo>
                    <a:pt x="2890680" y="4414"/>
                  </a:moveTo>
                  <a:cubicBezTo>
                    <a:pt x="1903611" y="0"/>
                    <a:pt x="989627" y="524062"/>
                    <a:pt x="494813" y="1378160"/>
                  </a:cubicBezTo>
                  <a:cubicBezTo>
                    <a:pt x="0" y="2232259"/>
                    <a:pt x="0" y="3285829"/>
                    <a:pt x="494813" y="4139928"/>
                  </a:cubicBezTo>
                  <a:cubicBezTo>
                    <a:pt x="989627" y="4994026"/>
                    <a:pt x="1903611" y="5518088"/>
                    <a:pt x="2890680" y="5513674"/>
                  </a:cubicBezTo>
                  <a:cubicBezTo>
                    <a:pt x="3877749" y="5518088"/>
                    <a:pt x="4791733" y="4994026"/>
                    <a:pt x="5286547" y="4139928"/>
                  </a:cubicBezTo>
                  <a:cubicBezTo>
                    <a:pt x="5781360" y="3285829"/>
                    <a:pt x="5781360" y="2232259"/>
                    <a:pt x="5286547" y="1378161"/>
                  </a:cubicBezTo>
                  <a:cubicBezTo>
                    <a:pt x="4791733" y="524062"/>
                    <a:pt x="3877749" y="0"/>
                    <a:pt x="2890680" y="4414"/>
                  </a:cubicBezTo>
                  <a:close/>
                </a:path>
              </a:pathLst>
            </a:custGeom>
            <a:blipFill>
              <a:blip r:embed="rId6"/>
              <a:stretch>
                <a:fillRect l="223" t="-241" r="223" b="-241"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20" name="Freeform 20"/>
          <p:cNvSpPr/>
          <p:nvPr/>
        </p:nvSpPr>
        <p:spPr>
          <a:xfrm>
            <a:off x="137509" y="-5107774"/>
            <a:ext cx="17276951" cy="8686467"/>
          </a:xfrm>
          <a:custGeom>
            <a:avLst/>
            <a:gdLst/>
            <a:ahLst/>
            <a:cxnLst/>
            <a:rect l="l" t="t" r="r" b="b"/>
            <a:pathLst>
              <a:path w="17276951" h="8686467">
                <a:moveTo>
                  <a:pt x="0" y="0"/>
                </a:moveTo>
                <a:lnTo>
                  <a:pt x="17276951" y="0"/>
                </a:lnTo>
                <a:lnTo>
                  <a:pt x="17276951" y="8686467"/>
                </a:lnTo>
                <a:lnTo>
                  <a:pt x="0" y="868646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21" name="TextBox 21"/>
          <p:cNvSpPr txBox="1"/>
          <p:nvPr/>
        </p:nvSpPr>
        <p:spPr>
          <a:xfrm>
            <a:off x="1707121" y="562567"/>
            <a:ext cx="14873758" cy="15570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F4F6FC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TEAM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388370" y="5702431"/>
            <a:ext cx="1939698" cy="3322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63"/>
              </a:lnSpc>
            </a:pPr>
            <a:r>
              <a:rPr lang="en-US" sz="2399">
                <a:solidFill>
                  <a:srgbClr val="050A3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Ixchel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4675647" y="5702431"/>
            <a:ext cx="1939698" cy="3322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63"/>
              </a:lnSpc>
            </a:pPr>
            <a:r>
              <a:rPr lang="en-US" sz="2399">
                <a:solidFill>
                  <a:srgbClr val="050A3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Diana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7965616" y="5702431"/>
            <a:ext cx="1939698" cy="3322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63"/>
              </a:lnSpc>
            </a:pPr>
            <a:r>
              <a:rPr lang="en-US" sz="2399">
                <a:solidFill>
                  <a:srgbClr val="050A3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Caio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1353814" y="5702431"/>
            <a:ext cx="1939698" cy="3322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63"/>
              </a:lnSpc>
            </a:pPr>
            <a:r>
              <a:rPr lang="en-US" sz="2399">
                <a:solidFill>
                  <a:srgbClr val="050A3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Julio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4739708" y="5702431"/>
            <a:ext cx="1939698" cy="3322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63"/>
              </a:lnSpc>
            </a:pPr>
            <a:r>
              <a:rPr lang="en-US" sz="2399">
                <a:solidFill>
                  <a:srgbClr val="050A3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Juan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4338615" y="6507671"/>
            <a:ext cx="2978630" cy="13298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27"/>
              </a:lnSpc>
            </a:pPr>
            <a:r>
              <a:rPr lang="en-US" sz="1599" dirty="0">
                <a:solidFill>
                  <a:srgbClr val="050A30"/>
                </a:solidFill>
                <a:latin typeface="Montserrat"/>
                <a:ea typeface="Montserrat"/>
                <a:cs typeface="Montserrat"/>
                <a:sym typeface="Montserrat"/>
              </a:rPr>
              <a:t>In this project, I developed a model that estimates medical charges based on user inputs and provides insurance advice. 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028700" y="6498146"/>
            <a:ext cx="2978630" cy="25378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268"/>
              </a:lnSpc>
            </a:pPr>
            <a:r>
              <a:rPr lang="en-US" sz="1620">
                <a:solidFill>
                  <a:srgbClr val="050A30"/>
                </a:solidFill>
                <a:latin typeface="Montserrat"/>
                <a:ea typeface="Montserrat"/>
                <a:cs typeface="Montserrat"/>
                <a:sym typeface="Montserrat"/>
              </a:rPr>
              <a:t>Leverage ideas to stablish objectives in the project.. Define the problem, scope and possible solutions. Create successful Python codes to see the feasible selection feature engineering . Get involve with the team needs. 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7649480" y="6498146"/>
            <a:ext cx="2978630" cy="1404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268"/>
              </a:lnSpc>
            </a:pPr>
            <a:r>
              <a:rPr lang="en-US" sz="1620">
                <a:solidFill>
                  <a:srgbClr val="050A30"/>
                </a:solidFill>
                <a:latin typeface="Montserrat"/>
                <a:ea typeface="Montserrat"/>
                <a:cs typeface="Montserrat"/>
                <a:sym typeface="Montserrat"/>
              </a:rPr>
              <a:t>I’m the one doing Q&amp;A for the project, also I’m studying new features that can be added to present model of h-InsureLite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0960345" y="6498146"/>
            <a:ext cx="2978630" cy="19710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9868" lvl="1" indent="-174934" algn="just">
              <a:lnSpc>
                <a:spcPts val="2268"/>
              </a:lnSpc>
              <a:buFont typeface="Arial"/>
              <a:buChar char="•"/>
            </a:pPr>
            <a:r>
              <a:rPr lang="en-US" sz="1620">
                <a:solidFill>
                  <a:srgbClr val="050A30"/>
                </a:solidFill>
                <a:latin typeface="Montserrat"/>
                <a:ea typeface="Montserrat"/>
                <a:cs typeface="Montserrat"/>
                <a:sym typeface="Montserrat"/>
              </a:rPr>
              <a:t>My contribution for the project is managing the financial matters of the company to deliver outstanding information to relevant stakeholders. ​</a:t>
            </a:r>
          </a:p>
          <a:p>
            <a:pPr algn="just">
              <a:lnSpc>
                <a:spcPts val="2268"/>
              </a:lnSpc>
            </a:pPr>
            <a:endParaRPr lang="en-US" sz="1620">
              <a:solidFill>
                <a:srgbClr val="050A3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14220242" y="6498146"/>
            <a:ext cx="2978630" cy="16876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268"/>
              </a:lnSpc>
            </a:pPr>
            <a:r>
              <a:rPr lang="en-US" sz="1620">
                <a:solidFill>
                  <a:srgbClr val="050A30"/>
                </a:solidFill>
                <a:latin typeface="Montserrat"/>
                <a:ea typeface="Montserrat"/>
                <a:cs typeface="Montserrat"/>
                <a:sym typeface="Montserrat"/>
              </a:rPr>
              <a:t>My contribution to the project is to explain why we are using NLP with Albert and explain some introductory concepts to understand the code.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B6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1262694"/>
            <a:ext cx="18086416" cy="7761612"/>
            <a:chOff x="0" y="0"/>
            <a:chExt cx="4763500" cy="204421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763500" cy="2044210"/>
            </a:xfrm>
            <a:custGeom>
              <a:avLst/>
              <a:gdLst/>
              <a:ahLst/>
              <a:cxnLst/>
              <a:rect l="l" t="t" r="r" b="b"/>
              <a:pathLst>
                <a:path w="4763500" h="2044210">
                  <a:moveTo>
                    <a:pt x="0" y="0"/>
                  </a:moveTo>
                  <a:lnTo>
                    <a:pt x="4763500" y="0"/>
                  </a:lnTo>
                  <a:lnTo>
                    <a:pt x="4763500" y="2044210"/>
                  </a:lnTo>
                  <a:lnTo>
                    <a:pt x="0" y="2044210"/>
                  </a:lnTo>
                  <a:close/>
                </a:path>
              </a:pathLst>
            </a:custGeom>
            <a:solidFill>
              <a:srgbClr val="F4F6FC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763500" cy="20823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847574" y="426237"/>
            <a:ext cx="9301053" cy="9301053"/>
            <a:chOff x="0" y="0"/>
            <a:chExt cx="12401404" cy="12401404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12401404" cy="12401404"/>
              <a:chOff x="0" y="0"/>
              <a:chExt cx="812800" cy="8128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4F6FC"/>
              </a:solidFill>
            </p:spPr>
            <p:txBody>
              <a:bodyPr/>
              <a:lstStyle/>
              <a:p>
                <a:endParaRPr lang="en-CA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9" name="Group 9"/>
            <p:cNvGrpSpPr>
              <a:grpSpLocks noChangeAspect="1"/>
            </p:cNvGrpSpPr>
            <p:nvPr/>
          </p:nvGrpSpPr>
          <p:grpSpPr>
            <a:xfrm>
              <a:off x="846489" y="846489"/>
              <a:ext cx="10708426" cy="10708426"/>
              <a:chOff x="0" y="0"/>
              <a:chExt cx="6350000" cy="63500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-156812" y="-5088"/>
                <a:ext cx="6663624" cy="6360176"/>
              </a:xfrm>
              <a:custGeom>
                <a:avLst/>
                <a:gdLst/>
                <a:ahLst/>
                <a:cxnLst/>
                <a:rect l="l" t="t" r="r" b="b"/>
                <a:pathLst>
                  <a:path w="6663624" h="6360176">
                    <a:moveTo>
                      <a:pt x="3331812" y="5088"/>
                    </a:moveTo>
                    <a:lnTo>
                      <a:pt x="3331812" y="5088"/>
                    </a:lnTo>
                    <a:cubicBezTo>
                      <a:pt x="2194111" y="0"/>
                      <a:pt x="1140649" y="604036"/>
                      <a:pt x="570324" y="1588475"/>
                    </a:cubicBezTo>
                    <a:cubicBezTo>
                      <a:pt x="0" y="2572913"/>
                      <a:pt x="0" y="3787263"/>
                      <a:pt x="570324" y="4771701"/>
                    </a:cubicBezTo>
                    <a:cubicBezTo>
                      <a:pt x="1140649" y="5756140"/>
                      <a:pt x="2194111" y="6360176"/>
                      <a:pt x="3331812" y="6355088"/>
                    </a:cubicBezTo>
                    <a:cubicBezTo>
                      <a:pt x="4469513" y="6360176"/>
                      <a:pt x="5522976" y="5756140"/>
                      <a:pt x="6093300" y="4771701"/>
                    </a:cubicBezTo>
                    <a:cubicBezTo>
                      <a:pt x="6663624" y="3787263"/>
                      <a:pt x="6663624" y="2572913"/>
                      <a:pt x="6093300" y="1588475"/>
                    </a:cubicBezTo>
                    <a:cubicBezTo>
                      <a:pt x="5522976" y="604036"/>
                      <a:pt x="4469513" y="0"/>
                      <a:pt x="3331812" y="5088"/>
                    </a:cubicBezTo>
                    <a:close/>
                  </a:path>
                </a:pathLst>
              </a:custGeom>
              <a:solidFill>
                <a:srgbClr val="5CB6F9"/>
              </a:solidFill>
            </p:spPr>
            <p:txBody>
              <a:bodyPr/>
              <a:lstStyle/>
              <a:p>
                <a:endParaRPr lang="en-CA"/>
              </a:p>
            </p:txBody>
          </p:sp>
          <p:sp>
            <p:nvSpPr>
              <p:cNvPr id="11" name="Freeform 11"/>
              <p:cNvSpPr/>
              <p:nvPr/>
            </p:nvSpPr>
            <p:spPr>
              <a:xfrm>
                <a:off x="284320" y="415956"/>
                <a:ext cx="5781360" cy="5518089"/>
              </a:xfrm>
              <a:custGeom>
                <a:avLst/>
                <a:gdLst/>
                <a:ahLst/>
                <a:cxnLst/>
                <a:rect l="l" t="t" r="r" b="b"/>
                <a:pathLst>
                  <a:path w="5781360" h="5518089">
                    <a:moveTo>
                      <a:pt x="2890680" y="4414"/>
                    </a:moveTo>
                    <a:cubicBezTo>
                      <a:pt x="1903611" y="0"/>
                      <a:pt x="989627" y="524062"/>
                      <a:pt x="494813" y="1378160"/>
                    </a:cubicBezTo>
                    <a:cubicBezTo>
                      <a:pt x="0" y="2232259"/>
                      <a:pt x="0" y="3285829"/>
                      <a:pt x="494813" y="4139928"/>
                    </a:cubicBezTo>
                    <a:cubicBezTo>
                      <a:pt x="989627" y="4994026"/>
                      <a:pt x="1903611" y="5518088"/>
                      <a:pt x="2890680" y="5513674"/>
                    </a:cubicBezTo>
                    <a:cubicBezTo>
                      <a:pt x="3877749" y="5518088"/>
                      <a:pt x="4791733" y="4994026"/>
                      <a:pt x="5286547" y="4139928"/>
                    </a:cubicBezTo>
                    <a:cubicBezTo>
                      <a:pt x="5781360" y="3285829"/>
                      <a:pt x="5781360" y="2232259"/>
                      <a:pt x="5286547" y="1378161"/>
                    </a:cubicBezTo>
                    <a:cubicBezTo>
                      <a:pt x="4791733" y="524062"/>
                      <a:pt x="3877749" y="0"/>
                      <a:pt x="2890680" y="4414"/>
                    </a:cubicBezTo>
                    <a:close/>
                  </a:path>
                </a:pathLst>
              </a:custGeom>
              <a:blipFill>
                <a:blip r:embed="rId2"/>
                <a:stretch>
                  <a:fillRect l="-39620" r="-39620"/>
                </a:stretch>
              </a:blipFill>
            </p:spPr>
            <p:txBody>
              <a:bodyPr/>
              <a:lstStyle/>
              <a:p>
                <a:endParaRPr lang="en-CA"/>
              </a:p>
            </p:txBody>
          </p:sp>
        </p:grpSp>
      </p:grpSp>
      <p:sp>
        <p:nvSpPr>
          <p:cNvPr id="12" name="Freeform 12"/>
          <p:cNvSpPr/>
          <p:nvPr/>
        </p:nvSpPr>
        <p:spPr>
          <a:xfrm>
            <a:off x="1065085" y="1600879"/>
            <a:ext cx="563396" cy="563396"/>
          </a:xfrm>
          <a:custGeom>
            <a:avLst/>
            <a:gdLst/>
            <a:ahLst/>
            <a:cxnLst/>
            <a:rect l="l" t="t" r="r" b="b"/>
            <a:pathLst>
              <a:path w="563396" h="563396">
                <a:moveTo>
                  <a:pt x="0" y="0"/>
                </a:moveTo>
                <a:lnTo>
                  <a:pt x="563396" y="0"/>
                </a:lnTo>
                <a:lnTo>
                  <a:pt x="563396" y="563396"/>
                </a:lnTo>
                <a:lnTo>
                  <a:pt x="0" y="56339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13" name="Group 13"/>
          <p:cNvGrpSpPr/>
          <p:nvPr/>
        </p:nvGrpSpPr>
        <p:grpSpPr>
          <a:xfrm>
            <a:off x="12688233" y="9351338"/>
            <a:ext cx="751905" cy="751905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CB6F9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3451142" y="9727290"/>
            <a:ext cx="751905" cy="751905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4F6FC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6576236" y="-112744"/>
            <a:ext cx="751905" cy="751905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CB6F9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-1569338" y="5759473"/>
            <a:ext cx="8061513" cy="569764"/>
            <a:chOff x="0" y="0"/>
            <a:chExt cx="2658271" cy="187879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2658270" cy="187879"/>
            </a:xfrm>
            <a:custGeom>
              <a:avLst/>
              <a:gdLst/>
              <a:ahLst/>
              <a:cxnLst/>
              <a:rect l="l" t="t" r="r" b="b"/>
              <a:pathLst>
                <a:path w="2658270" h="187879">
                  <a:moveTo>
                    <a:pt x="93939" y="0"/>
                  </a:moveTo>
                  <a:lnTo>
                    <a:pt x="2564331" y="0"/>
                  </a:lnTo>
                  <a:cubicBezTo>
                    <a:pt x="2616212" y="0"/>
                    <a:pt x="2658270" y="42058"/>
                    <a:pt x="2658270" y="93939"/>
                  </a:cubicBezTo>
                  <a:lnTo>
                    <a:pt x="2658270" y="93939"/>
                  </a:lnTo>
                  <a:cubicBezTo>
                    <a:pt x="2658270" y="118854"/>
                    <a:pt x="2648373" y="142748"/>
                    <a:pt x="2630756" y="160365"/>
                  </a:cubicBezTo>
                  <a:cubicBezTo>
                    <a:pt x="2613139" y="177982"/>
                    <a:pt x="2589245" y="187879"/>
                    <a:pt x="2564331" y="187879"/>
                  </a:cubicBezTo>
                  <a:lnTo>
                    <a:pt x="93939" y="187879"/>
                  </a:lnTo>
                  <a:cubicBezTo>
                    <a:pt x="42058" y="187879"/>
                    <a:pt x="0" y="145821"/>
                    <a:pt x="0" y="93939"/>
                  </a:cubicBezTo>
                  <a:lnTo>
                    <a:pt x="0" y="93939"/>
                  </a:lnTo>
                  <a:cubicBezTo>
                    <a:pt x="0" y="42058"/>
                    <a:pt x="42058" y="0"/>
                    <a:pt x="93939" y="0"/>
                  </a:cubicBezTo>
                  <a:close/>
                </a:path>
              </a:pathLst>
            </a:custGeom>
            <a:solidFill>
              <a:srgbClr val="5CB6F9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-38100"/>
              <a:ext cx="2658271" cy="22597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1028700" y="2373825"/>
            <a:ext cx="9137317" cy="16636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021"/>
              </a:lnSpc>
            </a:pPr>
            <a:r>
              <a:rPr lang="en-US" sz="11323">
                <a:solidFill>
                  <a:srgbClr val="050A3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Thank You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852318" y="1615949"/>
            <a:ext cx="3270417" cy="4856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58"/>
              </a:lnSpc>
            </a:pPr>
            <a:r>
              <a:rPr lang="en-US" sz="2898">
                <a:solidFill>
                  <a:srgbClr val="050A30"/>
                </a:solidFill>
                <a:latin typeface="Montserrat"/>
                <a:ea typeface="Montserrat"/>
                <a:cs typeface="Montserrat"/>
                <a:sym typeface="Montserrat"/>
              </a:rPr>
              <a:t>Group 6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028700" y="3904138"/>
            <a:ext cx="8333934" cy="1172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629"/>
              </a:lnSpc>
            </a:pPr>
            <a:r>
              <a:rPr lang="en-US" sz="6878">
                <a:solidFill>
                  <a:srgbClr val="050A30"/>
                </a:solidFill>
                <a:latin typeface="Montserrat"/>
                <a:ea typeface="Montserrat"/>
                <a:cs typeface="Montserrat"/>
                <a:sym typeface="Montserrat"/>
              </a:rPr>
              <a:t>For your Attention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</TotalTime>
  <Words>715</Words>
  <Application>Microsoft Office PowerPoint</Application>
  <PresentationFormat>Custom</PresentationFormat>
  <Paragraphs>120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7" baseType="lpstr">
      <vt:lpstr>Montserrat Bold</vt:lpstr>
      <vt:lpstr>Montserrat</vt:lpstr>
      <vt:lpstr>Inter Bold</vt:lpstr>
      <vt:lpstr>Montserrat Ultra-Bold</vt:lpstr>
      <vt:lpstr>Aileron</vt:lpstr>
      <vt:lpstr>Arial</vt:lpstr>
      <vt:lpstr>Calibri</vt:lpstr>
      <vt:lpstr>Inter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Final Presentation</dc:title>
  <cp:lastModifiedBy>Diana Nunez</cp:lastModifiedBy>
  <cp:revision>2</cp:revision>
  <dcterms:created xsi:type="dcterms:W3CDTF">2006-08-16T00:00:00Z</dcterms:created>
  <dcterms:modified xsi:type="dcterms:W3CDTF">2024-08-03T19:59:43Z</dcterms:modified>
  <dc:identifier>DAGMc2UPjvY</dc:identifier>
</cp:coreProperties>
</file>